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3450c4b3e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3450c4b3e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3450c4b3e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3450c4b3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004a93f7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004a93f7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004a93f72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004a93f7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software development process involved programming the Arduino microcontroller to gather data from each sensor, process it, and display the results on OLED. Challenges included calibrating the sensors and ensuring the data was accurate. Through testing, the code will be optimized for consistent readings.</a:t>
            </a:r>
            <a:endParaRPr/>
          </a:p>
          <a:p>
            <a:pPr indent="0" lvl="0" marL="0" rtl="0" algn="l">
              <a:spcBef>
                <a:spcPts val="0"/>
              </a:spcBef>
              <a:spcAft>
                <a:spcPts val="0"/>
              </a:spcAft>
              <a:buNone/>
            </a:pPr>
            <a:r>
              <a:rPr b="1" lang="en">
                <a:solidFill>
                  <a:schemeClr val="dk1"/>
                </a:solidFill>
              </a:rPr>
              <a:t>Prometheus</a:t>
            </a:r>
            <a:r>
              <a:rPr lang="en">
                <a:solidFill>
                  <a:schemeClr val="dk1"/>
                </a:solidFill>
              </a:rPr>
              <a:t> and </a:t>
            </a:r>
            <a:r>
              <a:rPr b="1" lang="en">
                <a:solidFill>
                  <a:schemeClr val="dk1"/>
                </a:solidFill>
              </a:rPr>
              <a:t>Grafana</a:t>
            </a:r>
            <a:r>
              <a:rPr lang="en">
                <a:solidFill>
                  <a:schemeClr val="dk1"/>
                </a:solidFill>
              </a:rPr>
              <a:t> are popular tools often used together for storing, monitoring and visualizing data from IoT systems, servers, and other infrastructure.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004a93f72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004a93f7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Prometheus</a:t>
            </a:r>
            <a:r>
              <a:rPr lang="en">
                <a:solidFill>
                  <a:schemeClr val="dk1"/>
                </a:solidFill>
              </a:rPr>
              <a:t> is an open-source </a:t>
            </a:r>
            <a:r>
              <a:rPr b="1" lang="en">
                <a:solidFill>
                  <a:schemeClr val="dk1"/>
                </a:solidFill>
              </a:rPr>
              <a:t>monitoring and alerting toolkit</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Functionality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Primarily used to collect and store time-series data (over intervals of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Stores data locally and can trigger alerts based on pre-defined conditions (thresholds values) (e.g., high CO2 levels).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Why It’s Used in IoT Projects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Ideal for monitoring sensor data and environmental metrics.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Provides efficient data storage and can handle large amounts of time-series data.</a:t>
            </a:r>
            <a:endParaRPr sz="1600">
              <a:solidFill>
                <a:schemeClr val="dk1"/>
              </a:solidFill>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rPr>
              <a:t>For example:  in this indoor air quality monitor project, Prometheus would collect sensor data (like CO2 levels, temperature, etc.) from the Arduino</a:t>
            </a:r>
            <a:endParaRPr i="1" sz="16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004a93f72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004a93f7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Grafana</a:t>
            </a:r>
            <a:r>
              <a:rPr lang="en">
                <a:solidFill>
                  <a:schemeClr val="dk1"/>
                </a:solidFill>
              </a:rPr>
              <a:t> is an open-source </a:t>
            </a:r>
            <a:r>
              <a:rPr b="1" lang="en">
                <a:solidFill>
                  <a:schemeClr val="dk1"/>
                </a:solidFill>
              </a:rPr>
              <a:t>visualization and analytics platform</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allows users to create, explore, and share </a:t>
            </a:r>
            <a:r>
              <a:rPr b="1" lang="en">
                <a:solidFill>
                  <a:schemeClr val="dk1"/>
                </a:solidFill>
              </a:rPr>
              <a:t>dashboards</a:t>
            </a:r>
            <a:r>
              <a:rPr lang="en">
                <a:solidFill>
                  <a:schemeClr val="dk1"/>
                </a:solidFill>
              </a:rPr>
              <a:t> that visualize data in real-time.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Functionality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Connects to various data sources, including Prometheus, to visualize and monitor time-series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Users can create </a:t>
            </a:r>
            <a:r>
              <a:rPr b="1" lang="en">
                <a:solidFill>
                  <a:schemeClr val="dk1"/>
                </a:solidFill>
              </a:rPr>
              <a:t>custom dashboards</a:t>
            </a:r>
            <a:r>
              <a:rPr lang="en">
                <a:solidFill>
                  <a:schemeClr val="dk1"/>
                </a:solidFill>
              </a:rPr>
              <a:t> with gauges, graphs, and tables to display sensor data or other metrics.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Supports setting up alerts, so users receive notifications when certain thresholds are exceeded.</a:t>
            </a:r>
            <a:endParaRPr>
              <a:solidFill>
                <a:schemeClr val="dk1"/>
              </a:solidFill>
            </a:endParaRPr>
          </a:p>
          <a:p>
            <a:pPr indent="0" lvl="0" marL="0" rtl="0" algn="l">
              <a:spcBef>
                <a:spcPts val="1200"/>
              </a:spcBef>
              <a:spcAft>
                <a:spcPts val="0"/>
              </a:spcAft>
              <a:buNone/>
            </a:pPr>
            <a:r>
              <a:rPr b="1" lang="en">
                <a:solidFill>
                  <a:schemeClr val="dk1"/>
                </a:solidFill>
              </a:rPr>
              <a:t>Why It’s Useful for IoT</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Grafana makes data easy to understand by transforming raw numbers into visual charts and graphs.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Perfect for creating a centralized dashboard that displays real-time IoT data for analysis and decision-making.</a:t>
            </a:r>
            <a:endParaRPr>
              <a:solidFill>
                <a:schemeClr val="dk1"/>
              </a:solidFill>
            </a:endParaRPr>
          </a:p>
          <a:p>
            <a:pPr indent="0" lvl="0" marL="0" rtl="0" algn="l">
              <a:spcBef>
                <a:spcPts val="1200"/>
              </a:spcBef>
              <a:spcAft>
                <a:spcPts val="0"/>
              </a:spcAft>
              <a:buNone/>
            </a:pPr>
            <a:r>
              <a:t/>
            </a:r>
            <a:endParaRPr sz="16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004a93f72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004a93f7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ensure accuracy, we conducted several rounds of testing in different indoor settings. Calibration was essential for each sensor to make sure the data was reliable. These tests confirmed that the device consistently produces accurate readings in various environments.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17301ae4c5d9ea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17301ae4c5d9ea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17301ae4c5d9e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117301ae4c5d9ea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17301ae4c5d9ea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117301ae4c5d9ea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34133cbae_1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34133cbae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17301ae4c5d9ea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117301ae4c5d9ea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17301ae4c5d9ea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117301ae4c5d9ea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17301ae4c5d9ea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117301ae4c5d9ea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17301ae4c5d9ea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117301ae4c5d9ea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17301ae4c5d9ea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117301ae4c5d9ea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17301ae4c5d9ea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117301ae4c5d9ea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17301ae4c5d9ea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117301ae4c5d9ea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17301ae4c5d9ea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117301ae4c5d9ea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034133cbae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034133cbae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3450c4b3e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3450c4b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ensure accuracy, we conducted several rounds of testing in different indoor settings. Calibration was essential for each sensor to make sure the data was reliable. These tests confirmed that the device consistently produces accurate readings in various environments.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0184c210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0184c210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17301ae4c5d9ea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17301ae4c5d9ea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faf3b85f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faf3b8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f29d40beb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f29d40be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f29d40beb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f29d40be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f29d40beb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f29d40be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34133cba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34133cba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3450c4b3e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3450c4b3e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9.png"/><Relationship Id="rId13" Type="http://schemas.openxmlformats.org/officeDocument/2006/relationships/image" Target="../media/image30.png"/><Relationship Id="rId12"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5.png"/><Relationship Id="rId15" Type="http://schemas.openxmlformats.org/officeDocument/2006/relationships/image" Target="../media/image31.png"/><Relationship Id="rId14" Type="http://schemas.openxmlformats.org/officeDocument/2006/relationships/image" Target="../media/image33.png"/><Relationship Id="rId16"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2.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github.com/KathiJoksch/iiot_puresense" TargetMode="Externa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0" y="3418500"/>
            <a:ext cx="3368400" cy="1733700"/>
          </a:xfrm>
          <a:prstGeom prst="round2DiagRect">
            <a:avLst>
              <a:gd fmla="val 16667" name="adj1"/>
              <a:gd fmla="val 0" name="adj2"/>
            </a:avLst>
          </a:prstGeom>
          <a:solidFill>
            <a:srgbClr val="4A86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3"/>
          <p:cNvSpPr txBox="1"/>
          <p:nvPr>
            <p:ph type="ctrTitle"/>
          </p:nvPr>
        </p:nvSpPr>
        <p:spPr>
          <a:xfrm>
            <a:off x="384075" y="186379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PureSense</a:t>
            </a:r>
            <a:endParaRPr/>
          </a:p>
        </p:txBody>
      </p:sp>
      <p:sp>
        <p:nvSpPr>
          <p:cNvPr id="87" name="Google Shape;87;p13"/>
          <p:cNvSpPr txBox="1"/>
          <p:nvPr>
            <p:ph idx="1" type="subTitle"/>
          </p:nvPr>
        </p:nvSpPr>
        <p:spPr>
          <a:xfrm>
            <a:off x="384063" y="2617688"/>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Smart Solution for Cleaner, Safer Air</a:t>
            </a:r>
            <a:endParaRPr/>
          </a:p>
          <a:p>
            <a:pPr indent="0" lvl="0" marL="0" rtl="0" algn="ctr">
              <a:spcBef>
                <a:spcPts val="0"/>
              </a:spcBef>
              <a:spcAft>
                <a:spcPts val="0"/>
              </a:spcAft>
              <a:buNone/>
            </a:pPr>
            <a:r>
              <a:t/>
            </a:r>
            <a:endParaRPr/>
          </a:p>
        </p:txBody>
      </p:sp>
      <p:sp>
        <p:nvSpPr>
          <p:cNvPr id="88" name="Google Shape;88;p13"/>
          <p:cNvSpPr txBox="1"/>
          <p:nvPr>
            <p:ph idx="4294967295" type="body"/>
          </p:nvPr>
        </p:nvSpPr>
        <p:spPr>
          <a:xfrm>
            <a:off x="238675" y="3508950"/>
            <a:ext cx="4000500" cy="15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Ahmed Gaber / M11207824</a:t>
            </a:r>
            <a:br>
              <a:rPr lang="en" sz="1600">
                <a:solidFill>
                  <a:schemeClr val="lt1"/>
                </a:solidFill>
              </a:rPr>
            </a:br>
            <a:r>
              <a:rPr lang="en" sz="1600">
                <a:solidFill>
                  <a:schemeClr val="lt1"/>
                </a:solidFill>
              </a:rPr>
              <a:t>Kathi / E11309005</a:t>
            </a:r>
            <a:br>
              <a:rPr lang="en" sz="1600">
                <a:solidFill>
                  <a:schemeClr val="lt1"/>
                </a:solidFill>
              </a:rPr>
            </a:br>
            <a:r>
              <a:rPr lang="en" sz="1600">
                <a:solidFill>
                  <a:schemeClr val="lt1"/>
                </a:solidFill>
              </a:rPr>
              <a:t>Lina Wang /D11251001</a:t>
            </a:r>
            <a:br>
              <a:rPr lang="en" sz="1600">
                <a:solidFill>
                  <a:schemeClr val="lt1"/>
                </a:solidFill>
              </a:rPr>
            </a:br>
            <a:r>
              <a:rPr lang="en" sz="1600">
                <a:solidFill>
                  <a:schemeClr val="lt1"/>
                </a:solidFill>
              </a:rPr>
              <a:t>Salma / M11202814</a:t>
            </a:r>
            <a:br>
              <a:rPr lang="en" sz="1600">
                <a:solidFill>
                  <a:schemeClr val="lt1"/>
                </a:solidFill>
              </a:rPr>
            </a:br>
            <a:r>
              <a:rPr lang="en" sz="1600">
                <a:solidFill>
                  <a:schemeClr val="lt1"/>
                </a:solidFill>
              </a:rPr>
              <a:t>Zephaniah Irwan / M11251801</a:t>
            </a:r>
            <a:endParaRPr sz="1600">
              <a:solidFill>
                <a:schemeClr val="lt1"/>
              </a:solidFill>
            </a:endParaRPr>
          </a:p>
          <a:p>
            <a:pPr indent="0" lvl="0" marL="0" rtl="0" algn="l">
              <a:spcBef>
                <a:spcPts val="800"/>
              </a:spcBef>
              <a:spcAft>
                <a:spcPts val="800"/>
              </a:spcAft>
              <a:buNone/>
            </a:pPr>
            <a:r>
              <a:t/>
            </a:r>
            <a:endParaRPr sz="1600">
              <a:solidFill>
                <a:schemeClr val="lt1"/>
              </a:solidFill>
            </a:endParaRPr>
          </a:p>
        </p:txBody>
      </p:sp>
      <p:pic>
        <p:nvPicPr>
          <p:cNvPr id="89" name="Google Shape;89;p13"/>
          <p:cNvPicPr preferRelativeResize="0"/>
          <p:nvPr/>
        </p:nvPicPr>
        <p:blipFill>
          <a:blip r:embed="rId3">
            <a:alphaModFix/>
          </a:blip>
          <a:stretch>
            <a:fillRect/>
          </a:stretch>
        </p:blipFill>
        <p:spPr>
          <a:xfrm>
            <a:off x="3665125" y="289693"/>
            <a:ext cx="1659999" cy="1094700"/>
          </a:xfrm>
          <a:prstGeom prst="rect">
            <a:avLst/>
          </a:prstGeom>
          <a:noFill/>
          <a:ln>
            <a:noFill/>
          </a:ln>
        </p:spPr>
      </p:pic>
      <p:sp>
        <p:nvSpPr>
          <p:cNvPr id="90" name="Google Shape;90;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 name="Google Shape;91;p13"/>
          <p:cNvSpPr txBox="1"/>
          <p:nvPr/>
        </p:nvSpPr>
        <p:spPr>
          <a:xfrm>
            <a:off x="2995125" y="16302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Team 1</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22"/>
          <p:cNvPicPr preferRelativeResize="0"/>
          <p:nvPr/>
        </p:nvPicPr>
        <p:blipFill>
          <a:blip r:embed="rId3">
            <a:alphaModFix/>
          </a:blip>
          <a:stretch>
            <a:fillRect/>
          </a:stretch>
        </p:blipFill>
        <p:spPr>
          <a:xfrm>
            <a:off x="0" y="14"/>
            <a:ext cx="9144000" cy="51434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3"/>
          <p:cNvPicPr preferRelativeResize="0"/>
          <p:nvPr/>
        </p:nvPicPr>
        <p:blipFill>
          <a:blip r:embed="rId3">
            <a:alphaModFix/>
          </a:blip>
          <a:stretch>
            <a:fillRect/>
          </a:stretch>
        </p:blipFill>
        <p:spPr>
          <a:xfrm>
            <a:off x="-25" y="-1"/>
            <a:ext cx="9144052"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4" name="Google Shape;184;p24"/>
          <p:cNvSpPr txBox="1"/>
          <p:nvPr>
            <p:ph type="title"/>
          </p:nvPr>
        </p:nvSpPr>
        <p:spPr>
          <a:xfrm>
            <a:off x="311700" y="30346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CCCCCC"/>
                </a:solidFill>
              </a:rPr>
              <a:t>Software</a:t>
            </a:r>
            <a:endParaRPr sz="4000">
              <a:solidFill>
                <a:srgbClr val="CCCC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Programming in Arduino</a:t>
            </a:r>
            <a:endParaRPr sz="2600"/>
          </a:p>
        </p:txBody>
      </p:sp>
      <p:sp>
        <p:nvSpPr>
          <p:cNvPr id="190" name="Google Shape;190;p25"/>
          <p:cNvSpPr txBox="1"/>
          <p:nvPr/>
        </p:nvSpPr>
        <p:spPr>
          <a:xfrm>
            <a:off x="0" y="692800"/>
            <a:ext cx="6980400" cy="1948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12529"/>
              </a:buClr>
              <a:buSzPts val="2200"/>
              <a:buFont typeface="Calibri"/>
              <a:buChar char="★"/>
            </a:pPr>
            <a:r>
              <a:rPr lang="en" sz="2200">
                <a:solidFill>
                  <a:srgbClr val="212529"/>
                </a:solidFill>
                <a:latin typeface="Calibri"/>
                <a:ea typeface="Calibri"/>
                <a:cs typeface="Calibri"/>
                <a:sym typeface="Calibri"/>
              </a:rPr>
              <a:t>Take sensor readings (CO2, particulate matter, temperature, humidity) every minute.</a:t>
            </a:r>
            <a:endParaRPr sz="2200">
              <a:solidFill>
                <a:srgbClr val="212529"/>
              </a:solidFill>
              <a:latin typeface="Calibri"/>
              <a:ea typeface="Calibri"/>
              <a:cs typeface="Calibri"/>
              <a:sym typeface="Calibri"/>
            </a:endParaRPr>
          </a:p>
          <a:p>
            <a:pPr indent="-368300" lvl="0" marL="457200" rtl="0" algn="l">
              <a:lnSpc>
                <a:spcPct val="115000"/>
              </a:lnSpc>
              <a:spcBef>
                <a:spcPts val="1000"/>
              </a:spcBef>
              <a:spcAft>
                <a:spcPts val="0"/>
              </a:spcAft>
              <a:buClr>
                <a:srgbClr val="212529"/>
              </a:buClr>
              <a:buSzPts val="2200"/>
              <a:buFont typeface="Calibri"/>
              <a:buChar char="★"/>
            </a:pPr>
            <a:r>
              <a:rPr lang="en" sz="2200">
                <a:solidFill>
                  <a:srgbClr val="212529"/>
                </a:solidFill>
                <a:latin typeface="Calibri"/>
                <a:ea typeface="Calibri"/>
                <a:cs typeface="Calibri"/>
                <a:sym typeface="Calibri"/>
              </a:rPr>
              <a:t>Update readings on the OLED display.</a:t>
            </a:r>
            <a:endParaRPr sz="2200">
              <a:solidFill>
                <a:srgbClr val="212529"/>
              </a:solidFill>
              <a:latin typeface="Calibri"/>
              <a:ea typeface="Calibri"/>
              <a:cs typeface="Calibri"/>
              <a:sym typeface="Calibri"/>
            </a:endParaRPr>
          </a:p>
          <a:p>
            <a:pPr indent="-368300" lvl="0" marL="457200" rtl="0" algn="l">
              <a:lnSpc>
                <a:spcPct val="115000"/>
              </a:lnSpc>
              <a:spcBef>
                <a:spcPts val="1000"/>
              </a:spcBef>
              <a:spcAft>
                <a:spcPts val="0"/>
              </a:spcAft>
              <a:buClr>
                <a:srgbClr val="212529"/>
              </a:buClr>
              <a:buSzPts val="2200"/>
              <a:buFont typeface="Calibri"/>
              <a:buChar char="★"/>
            </a:pPr>
            <a:r>
              <a:rPr lang="en" sz="2200">
                <a:solidFill>
                  <a:srgbClr val="212529"/>
                </a:solidFill>
                <a:latin typeface="Calibri"/>
                <a:ea typeface="Calibri"/>
                <a:cs typeface="Calibri"/>
                <a:sym typeface="Calibri"/>
              </a:rPr>
              <a:t>Use </a:t>
            </a:r>
            <a:r>
              <a:rPr lang="en" sz="2200">
                <a:latin typeface="Calibri"/>
                <a:ea typeface="Calibri"/>
                <a:cs typeface="Calibri"/>
                <a:sym typeface="Calibri"/>
              </a:rPr>
              <a:t>Prometheus and </a:t>
            </a:r>
            <a:r>
              <a:rPr lang="en" sz="2200">
                <a:solidFill>
                  <a:srgbClr val="212529"/>
                </a:solidFill>
                <a:latin typeface="Calibri"/>
                <a:ea typeface="Calibri"/>
                <a:cs typeface="Calibri"/>
                <a:sym typeface="Calibri"/>
              </a:rPr>
              <a:t>Grafana for storage and analysis.</a:t>
            </a:r>
            <a:endParaRPr sz="2200">
              <a:highlight>
                <a:srgbClr val="FFFFFF"/>
              </a:highlight>
              <a:latin typeface="Calibri"/>
              <a:ea typeface="Calibri"/>
              <a:cs typeface="Calibri"/>
              <a:sym typeface="Calibri"/>
            </a:endParaRPr>
          </a:p>
        </p:txBody>
      </p:sp>
      <p:pic>
        <p:nvPicPr>
          <p:cNvPr id="191" name="Google Shape;191;p25"/>
          <p:cNvPicPr preferRelativeResize="0"/>
          <p:nvPr/>
        </p:nvPicPr>
        <p:blipFill>
          <a:blip r:embed="rId3">
            <a:alphaModFix/>
          </a:blip>
          <a:stretch>
            <a:fillRect/>
          </a:stretch>
        </p:blipFill>
        <p:spPr>
          <a:xfrm>
            <a:off x="152400" y="2689300"/>
            <a:ext cx="8839200" cy="2283460"/>
          </a:xfrm>
          <a:prstGeom prst="rect">
            <a:avLst/>
          </a:prstGeom>
          <a:noFill/>
          <a:ln>
            <a:noFill/>
          </a:ln>
        </p:spPr>
      </p:pic>
      <p:pic>
        <p:nvPicPr>
          <p:cNvPr id="192" name="Google Shape;192;p25"/>
          <p:cNvPicPr preferRelativeResize="0"/>
          <p:nvPr/>
        </p:nvPicPr>
        <p:blipFill rotWithShape="1">
          <a:blip r:embed="rId4">
            <a:alphaModFix/>
          </a:blip>
          <a:srcRect b="0" l="15597" r="17833" t="0"/>
          <a:stretch/>
        </p:blipFill>
        <p:spPr>
          <a:xfrm>
            <a:off x="7076775" y="1141200"/>
            <a:ext cx="1991025" cy="1524000"/>
          </a:xfrm>
          <a:prstGeom prst="rect">
            <a:avLst/>
          </a:prstGeom>
          <a:noFill/>
          <a:ln>
            <a:noFill/>
          </a:ln>
        </p:spPr>
      </p:pic>
      <p:pic>
        <p:nvPicPr>
          <p:cNvPr id="193" name="Google Shape;193;p25"/>
          <p:cNvPicPr preferRelativeResize="0"/>
          <p:nvPr/>
        </p:nvPicPr>
        <p:blipFill>
          <a:blip r:embed="rId5">
            <a:alphaModFix/>
          </a:blip>
          <a:stretch>
            <a:fillRect/>
          </a:stretch>
        </p:blipFill>
        <p:spPr>
          <a:xfrm>
            <a:off x="7034425" y="3675"/>
            <a:ext cx="1195174" cy="1196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Prometheus Integration and WiFi Configuration</a:t>
            </a:r>
            <a:endParaRPr sz="2600"/>
          </a:p>
        </p:txBody>
      </p:sp>
      <p:sp>
        <p:nvSpPr>
          <p:cNvPr id="199" name="Google Shape;199;p26"/>
          <p:cNvSpPr txBox="1"/>
          <p:nvPr/>
        </p:nvSpPr>
        <p:spPr>
          <a:xfrm>
            <a:off x="19350" y="810575"/>
            <a:ext cx="9105300" cy="3909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Prometheus Integration</a:t>
            </a:r>
            <a:r>
              <a:rPr lang="en" sz="1800"/>
              <a:t>:</a:t>
            </a:r>
            <a:endParaRPr sz="1800"/>
          </a:p>
          <a:p>
            <a:pPr indent="-330200" lvl="0" marL="914400" rtl="0" algn="l">
              <a:lnSpc>
                <a:spcPct val="115000"/>
              </a:lnSpc>
              <a:spcBef>
                <a:spcPts val="0"/>
              </a:spcBef>
              <a:spcAft>
                <a:spcPts val="0"/>
              </a:spcAft>
              <a:buSzPts val="1600"/>
              <a:buChar char="★"/>
            </a:pPr>
            <a:r>
              <a:rPr lang="en" sz="1600"/>
              <a:t>Configure Prometheus to collect air quality data from the device.</a:t>
            </a:r>
            <a:endParaRPr sz="1600"/>
          </a:p>
          <a:p>
            <a:pPr indent="-330200" lvl="0" marL="914400" rtl="0" algn="l">
              <a:lnSpc>
                <a:spcPct val="115000"/>
              </a:lnSpc>
              <a:spcBef>
                <a:spcPts val="0"/>
              </a:spcBef>
              <a:spcAft>
                <a:spcPts val="0"/>
              </a:spcAft>
              <a:buSzPts val="1600"/>
              <a:buChar char="★"/>
            </a:pPr>
            <a:r>
              <a:rPr lang="en" sz="1600"/>
              <a:t>Set up Prometheus as a remote data storage solution for real-time and historical data analysis.</a:t>
            </a:r>
            <a:endParaRPr sz="1600"/>
          </a:p>
          <a:p>
            <a:pPr indent="-342900" lvl="0" marL="457200" rtl="0" algn="l">
              <a:lnSpc>
                <a:spcPct val="115000"/>
              </a:lnSpc>
              <a:spcBef>
                <a:spcPts val="1000"/>
              </a:spcBef>
              <a:spcAft>
                <a:spcPts val="0"/>
              </a:spcAft>
              <a:buSzPts val="1800"/>
              <a:buChar char="➢"/>
            </a:pPr>
            <a:r>
              <a:rPr b="1" lang="en" sz="1800"/>
              <a:t>WiFi Configuration Setup</a:t>
            </a:r>
            <a:r>
              <a:rPr lang="en" sz="1800"/>
              <a:t>:</a:t>
            </a:r>
            <a:endParaRPr sz="1800"/>
          </a:p>
          <a:p>
            <a:pPr indent="-330200" lvl="0" marL="914400" rtl="0" algn="l">
              <a:lnSpc>
                <a:spcPct val="115000"/>
              </a:lnSpc>
              <a:spcBef>
                <a:spcPts val="0"/>
              </a:spcBef>
              <a:spcAft>
                <a:spcPts val="0"/>
              </a:spcAft>
              <a:buSzPts val="1600"/>
              <a:buChar char="★"/>
            </a:pPr>
            <a:r>
              <a:rPr lang="en" sz="1600"/>
              <a:t>Define WiFi network details (SSID and password).</a:t>
            </a:r>
            <a:endParaRPr sz="1600"/>
          </a:p>
          <a:p>
            <a:pPr indent="-330200" lvl="0" marL="914400" rtl="0" algn="l">
              <a:lnSpc>
                <a:spcPct val="115000"/>
              </a:lnSpc>
              <a:spcBef>
                <a:spcPts val="0"/>
              </a:spcBef>
              <a:spcAft>
                <a:spcPts val="0"/>
              </a:spcAft>
              <a:buSzPts val="1600"/>
              <a:buChar char="★"/>
            </a:pPr>
            <a:r>
              <a:rPr lang="en" sz="1600"/>
              <a:t>Add Grafana Cloud’s Remote Write Endpoint, Username, and API Key.</a:t>
            </a:r>
            <a:endParaRPr sz="1600"/>
          </a:p>
          <a:p>
            <a:pPr indent="-330200" lvl="0" marL="914400" rtl="0" algn="l">
              <a:lnSpc>
                <a:spcPct val="115000"/>
              </a:lnSpc>
              <a:spcBef>
                <a:spcPts val="0"/>
              </a:spcBef>
              <a:spcAft>
                <a:spcPts val="0"/>
              </a:spcAft>
              <a:buSzPts val="1600"/>
              <a:buChar char="★"/>
            </a:pPr>
            <a:r>
              <a:rPr lang="en" sz="1600"/>
              <a:t>Ensure a stable WiFi connection for consistent data posting to Prometheus.</a:t>
            </a:r>
            <a:endParaRPr sz="1600"/>
          </a:p>
          <a:p>
            <a:pPr indent="-342900" lvl="0" marL="457200" rtl="0" algn="l">
              <a:lnSpc>
                <a:spcPct val="115000"/>
              </a:lnSpc>
              <a:spcBef>
                <a:spcPts val="1000"/>
              </a:spcBef>
              <a:spcAft>
                <a:spcPts val="0"/>
              </a:spcAft>
              <a:buSzPts val="1800"/>
              <a:buChar char="➢"/>
            </a:pPr>
            <a:r>
              <a:rPr b="1" lang="en" sz="1800"/>
              <a:t>Data Transmission</a:t>
            </a:r>
            <a:r>
              <a:rPr lang="en" sz="1800"/>
              <a:t>:</a:t>
            </a:r>
            <a:endParaRPr sz="1800"/>
          </a:p>
          <a:p>
            <a:pPr indent="-330200" lvl="0" marL="914400" rtl="0" algn="l">
              <a:lnSpc>
                <a:spcPct val="115000"/>
              </a:lnSpc>
              <a:spcBef>
                <a:spcPts val="0"/>
              </a:spcBef>
              <a:spcAft>
                <a:spcPts val="0"/>
              </a:spcAft>
              <a:buSzPts val="1600"/>
              <a:buChar char="★"/>
            </a:pPr>
            <a:r>
              <a:rPr lang="en" sz="1600"/>
              <a:t>Configure the Arduino sketch to post sensor data to Prometheus every minute.</a:t>
            </a:r>
            <a:endParaRPr sz="1600"/>
          </a:p>
          <a:p>
            <a:pPr indent="-330200" lvl="0" marL="914400" rtl="0" algn="l">
              <a:lnSpc>
                <a:spcPct val="115000"/>
              </a:lnSpc>
              <a:spcBef>
                <a:spcPts val="0"/>
              </a:spcBef>
              <a:spcAft>
                <a:spcPts val="0"/>
              </a:spcAft>
              <a:buSzPts val="1600"/>
              <a:buChar char="★"/>
            </a:pPr>
            <a:r>
              <a:rPr lang="en" sz="1600"/>
              <a:t>Monitor successful data transfers to Prometheus and troubleshoot any connectivity issues.</a:t>
            </a:r>
            <a:endParaRPr sz="2200">
              <a:highlight>
                <a:srgbClr val="FFFFFF"/>
              </a:highlight>
              <a:latin typeface="Calibri"/>
              <a:ea typeface="Calibri"/>
              <a:cs typeface="Calibri"/>
              <a:sym typeface="Calibri"/>
            </a:endParaRPr>
          </a:p>
        </p:txBody>
      </p:sp>
      <p:pic>
        <p:nvPicPr>
          <p:cNvPr id="200" name="Google Shape;200;p26"/>
          <p:cNvPicPr preferRelativeResize="0"/>
          <p:nvPr/>
        </p:nvPicPr>
        <p:blipFill>
          <a:blip r:embed="rId3">
            <a:alphaModFix/>
          </a:blip>
          <a:stretch>
            <a:fillRect/>
          </a:stretch>
        </p:blipFill>
        <p:spPr>
          <a:xfrm>
            <a:off x="7878125" y="0"/>
            <a:ext cx="1268150" cy="123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Grafana Dashboard Design and Visualization</a:t>
            </a:r>
            <a:endParaRPr sz="2600"/>
          </a:p>
        </p:txBody>
      </p:sp>
      <p:sp>
        <p:nvSpPr>
          <p:cNvPr id="206" name="Google Shape;206;p27"/>
          <p:cNvSpPr txBox="1"/>
          <p:nvPr/>
        </p:nvSpPr>
        <p:spPr>
          <a:xfrm>
            <a:off x="0" y="848025"/>
            <a:ext cx="9144000" cy="396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Char char="➢"/>
            </a:pPr>
            <a:r>
              <a:rPr b="1" lang="en" sz="1800"/>
              <a:t>Setting Up Grafana</a:t>
            </a:r>
            <a:r>
              <a:rPr lang="en" sz="1800"/>
              <a:t>:</a:t>
            </a:r>
            <a:endParaRPr sz="1800"/>
          </a:p>
          <a:p>
            <a:pPr indent="-342900" lvl="0" marL="914400" rtl="0" algn="l">
              <a:lnSpc>
                <a:spcPct val="115000"/>
              </a:lnSpc>
              <a:spcBef>
                <a:spcPts val="0"/>
              </a:spcBef>
              <a:spcAft>
                <a:spcPts val="0"/>
              </a:spcAft>
              <a:buSzPts val="1800"/>
              <a:buChar char="★"/>
            </a:pPr>
            <a:r>
              <a:rPr lang="en" sz="1800"/>
              <a:t>Create a custom Grafana dashboard linked to Prometheus data.</a:t>
            </a:r>
            <a:endParaRPr sz="1800"/>
          </a:p>
          <a:p>
            <a:pPr indent="-342900" lvl="0" marL="914400" rtl="0" algn="l">
              <a:lnSpc>
                <a:spcPct val="115000"/>
              </a:lnSpc>
              <a:spcBef>
                <a:spcPts val="0"/>
              </a:spcBef>
              <a:spcAft>
                <a:spcPts val="0"/>
              </a:spcAft>
              <a:buSzPts val="1800"/>
              <a:buChar char="★"/>
            </a:pPr>
            <a:r>
              <a:rPr lang="en" sz="1800"/>
              <a:t>Add widgets to visualize sensor data, including instantaneous and historical Grafana Dashboard Design and Visualization</a:t>
            </a:r>
            <a:endParaRPr sz="1800"/>
          </a:p>
          <a:p>
            <a:pPr indent="-342900" lvl="0" marL="457200" rtl="0" algn="l">
              <a:lnSpc>
                <a:spcPct val="115000"/>
              </a:lnSpc>
              <a:spcBef>
                <a:spcPts val="0"/>
              </a:spcBef>
              <a:spcAft>
                <a:spcPts val="0"/>
              </a:spcAft>
              <a:buSzPts val="1800"/>
              <a:buChar char="➢"/>
            </a:pPr>
            <a:r>
              <a:rPr b="1" lang="en" sz="1800"/>
              <a:t>Dashboard Components</a:t>
            </a:r>
            <a:r>
              <a:rPr lang="en" sz="1800"/>
              <a:t>:</a:t>
            </a:r>
            <a:endParaRPr sz="1800"/>
          </a:p>
          <a:p>
            <a:pPr indent="-342900" lvl="0" marL="914400" rtl="0" algn="l">
              <a:lnSpc>
                <a:spcPct val="115000"/>
              </a:lnSpc>
              <a:spcBef>
                <a:spcPts val="0"/>
              </a:spcBef>
              <a:spcAft>
                <a:spcPts val="0"/>
              </a:spcAft>
              <a:buSzPts val="1800"/>
              <a:buChar char="★"/>
            </a:pPr>
            <a:r>
              <a:rPr b="1" lang="en" sz="1800"/>
              <a:t>Instantaneous Gauges</a:t>
            </a:r>
            <a:r>
              <a:rPr lang="en" sz="1800"/>
              <a:t>: Real-time display for CO2, temperature, and humidity.</a:t>
            </a:r>
            <a:endParaRPr sz="1800"/>
          </a:p>
          <a:p>
            <a:pPr indent="-342900" lvl="0" marL="914400" rtl="0" algn="l">
              <a:lnSpc>
                <a:spcPct val="115000"/>
              </a:lnSpc>
              <a:spcBef>
                <a:spcPts val="0"/>
              </a:spcBef>
              <a:spcAft>
                <a:spcPts val="0"/>
              </a:spcAft>
              <a:buSzPts val="1800"/>
              <a:buChar char="★"/>
            </a:pPr>
            <a:r>
              <a:rPr b="1" lang="en" sz="1800"/>
              <a:t>Time-Based Trends</a:t>
            </a:r>
            <a:r>
              <a:rPr lang="en" sz="1800"/>
              <a:t>: Visualize changes over time for each metric to track air quality patterns.</a:t>
            </a:r>
            <a:endParaRPr sz="1800"/>
          </a:p>
          <a:p>
            <a:pPr indent="-342900" lvl="0" marL="457200" rtl="0" algn="l">
              <a:lnSpc>
                <a:spcPct val="115000"/>
              </a:lnSpc>
              <a:spcBef>
                <a:spcPts val="0"/>
              </a:spcBef>
              <a:spcAft>
                <a:spcPts val="0"/>
              </a:spcAft>
              <a:buSzPts val="1800"/>
              <a:buChar char="➢"/>
            </a:pPr>
            <a:r>
              <a:rPr b="1" lang="en" sz="1800"/>
              <a:t>Customization and Alerts</a:t>
            </a:r>
            <a:r>
              <a:rPr lang="en" sz="1800"/>
              <a:t>:</a:t>
            </a:r>
            <a:endParaRPr sz="1800"/>
          </a:p>
          <a:p>
            <a:pPr indent="-342900" lvl="0" marL="914400" rtl="0" algn="l">
              <a:lnSpc>
                <a:spcPct val="115000"/>
              </a:lnSpc>
              <a:spcBef>
                <a:spcPts val="0"/>
              </a:spcBef>
              <a:spcAft>
                <a:spcPts val="0"/>
              </a:spcAft>
              <a:buSzPts val="1800"/>
              <a:buChar char="★"/>
            </a:pPr>
            <a:r>
              <a:rPr lang="en" sz="1800"/>
              <a:t>Customize the dashboard layout for clarity and usability.</a:t>
            </a:r>
            <a:endParaRPr sz="1800"/>
          </a:p>
          <a:p>
            <a:pPr indent="-342900" lvl="0" marL="914400" rtl="0" algn="l">
              <a:lnSpc>
                <a:spcPct val="115000"/>
              </a:lnSpc>
              <a:spcBef>
                <a:spcPts val="0"/>
              </a:spcBef>
              <a:spcAft>
                <a:spcPts val="0"/>
              </a:spcAft>
              <a:buSzPts val="1800"/>
              <a:buChar char="★"/>
            </a:pPr>
            <a:r>
              <a:rPr lang="en" sz="1800"/>
              <a:t>Set alerts in Grafana for thresholds (e.g., high CO2 levels) to notify users of poor air quality.</a:t>
            </a:r>
            <a:endParaRPr b="1" sz="1800"/>
          </a:p>
        </p:txBody>
      </p:sp>
      <p:pic>
        <p:nvPicPr>
          <p:cNvPr id="207" name="Google Shape;207;p27"/>
          <p:cNvPicPr preferRelativeResize="0"/>
          <p:nvPr/>
        </p:nvPicPr>
        <p:blipFill>
          <a:blip r:embed="rId3">
            <a:alphaModFix/>
          </a:blip>
          <a:stretch>
            <a:fillRect/>
          </a:stretch>
        </p:blipFill>
        <p:spPr>
          <a:xfrm>
            <a:off x="7904200" y="0"/>
            <a:ext cx="1239800" cy="12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Testing and Troubleshooting</a:t>
            </a:r>
            <a:endParaRPr sz="2600"/>
          </a:p>
        </p:txBody>
      </p:sp>
      <p:sp>
        <p:nvSpPr>
          <p:cNvPr id="213" name="Google Shape;213;p28"/>
          <p:cNvSpPr txBox="1"/>
          <p:nvPr/>
        </p:nvSpPr>
        <p:spPr>
          <a:xfrm>
            <a:off x="38550" y="607800"/>
            <a:ext cx="9066900" cy="4449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Comprehensive Testing Process</a:t>
            </a:r>
            <a:r>
              <a:rPr lang="en" sz="1700"/>
              <a:t>:</a:t>
            </a:r>
            <a:endParaRPr sz="1700"/>
          </a:p>
          <a:p>
            <a:pPr indent="-330200" lvl="0" marL="914400" rtl="0" algn="l">
              <a:lnSpc>
                <a:spcPct val="115000"/>
              </a:lnSpc>
              <a:spcBef>
                <a:spcPts val="0"/>
              </a:spcBef>
              <a:spcAft>
                <a:spcPts val="0"/>
              </a:spcAft>
              <a:buSzPts val="1600"/>
              <a:buChar char="★"/>
            </a:pPr>
            <a:r>
              <a:rPr lang="en" sz="1600"/>
              <a:t>Test in various indoor environments (e.g., classrooms, labs, homes) to assess performance.</a:t>
            </a:r>
            <a:endParaRPr sz="1600"/>
          </a:p>
          <a:p>
            <a:pPr indent="-330200" lvl="0" marL="914400" rtl="0" algn="l">
              <a:lnSpc>
                <a:spcPct val="115000"/>
              </a:lnSpc>
              <a:spcBef>
                <a:spcPts val="0"/>
              </a:spcBef>
              <a:spcAft>
                <a:spcPts val="0"/>
              </a:spcAft>
              <a:buSzPts val="1600"/>
              <a:buChar char="★"/>
            </a:pPr>
            <a:r>
              <a:rPr lang="en" sz="1600"/>
              <a:t>Document sensor accuracy and data transmission reliability in each setting.</a:t>
            </a:r>
            <a:endParaRPr sz="1600"/>
          </a:p>
          <a:p>
            <a:pPr indent="-336550" lvl="0" marL="457200" rtl="0" algn="l">
              <a:lnSpc>
                <a:spcPct val="115000"/>
              </a:lnSpc>
              <a:spcBef>
                <a:spcPts val="0"/>
              </a:spcBef>
              <a:spcAft>
                <a:spcPts val="0"/>
              </a:spcAft>
              <a:buSzPts val="1700"/>
              <a:buChar char="➢"/>
            </a:pPr>
            <a:r>
              <a:rPr b="1" lang="en" sz="1700"/>
              <a:t>Troubleshooting Common Issues</a:t>
            </a:r>
            <a:r>
              <a:rPr lang="en" sz="1700"/>
              <a:t>:</a:t>
            </a:r>
            <a:endParaRPr sz="1700"/>
          </a:p>
          <a:p>
            <a:pPr indent="-330200" lvl="0" marL="914400" rtl="0" algn="l">
              <a:lnSpc>
                <a:spcPct val="115000"/>
              </a:lnSpc>
              <a:spcBef>
                <a:spcPts val="0"/>
              </a:spcBef>
              <a:spcAft>
                <a:spcPts val="0"/>
              </a:spcAft>
              <a:buSzPts val="1600"/>
              <a:buChar char="★"/>
            </a:pPr>
            <a:r>
              <a:rPr lang="en" sz="1600"/>
              <a:t>WiFi Connectivity: Ensure stable connections; troubleshoot by checking network strength and re-configuring settings as needed.</a:t>
            </a:r>
            <a:endParaRPr sz="1600"/>
          </a:p>
          <a:p>
            <a:pPr indent="-330200" lvl="0" marL="914400" rtl="0" algn="l">
              <a:lnSpc>
                <a:spcPct val="115000"/>
              </a:lnSpc>
              <a:spcBef>
                <a:spcPts val="0"/>
              </a:spcBef>
              <a:spcAft>
                <a:spcPts val="0"/>
              </a:spcAft>
              <a:buSzPts val="1600"/>
              <a:buChar char="★"/>
            </a:pPr>
            <a:r>
              <a:rPr lang="en" sz="1600"/>
              <a:t>Sensor Accuracy: Regularly calibrate sensors to maintain data accuracy.</a:t>
            </a:r>
            <a:endParaRPr sz="1600"/>
          </a:p>
          <a:p>
            <a:pPr indent="-330200" lvl="0" marL="914400" rtl="0" algn="l">
              <a:lnSpc>
                <a:spcPct val="115000"/>
              </a:lnSpc>
              <a:spcBef>
                <a:spcPts val="0"/>
              </a:spcBef>
              <a:spcAft>
                <a:spcPts val="0"/>
              </a:spcAft>
              <a:buSzPts val="1600"/>
              <a:buChar char="★"/>
            </a:pPr>
            <a:r>
              <a:rPr lang="en" sz="1600"/>
              <a:t>Data Display: Adjust display intervals and troubleshoot OLED refresh issues if data isn’t updating smoothly.</a:t>
            </a:r>
            <a:endParaRPr sz="1600"/>
          </a:p>
          <a:p>
            <a:pPr indent="-336550" lvl="0" marL="457200" rtl="0" algn="l">
              <a:lnSpc>
                <a:spcPct val="115000"/>
              </a:lnSpc>
              <a:spcBef>
                <a:spcPts val="0"/>
              </a:spcBef>
              <a:spcAft>
                <a:spcPts val="0"/>
              </a:spcAft>
              <a:buSzPts val="1700"/>
              <a:buChar char="➢"/>
            </a:pPr>
            <a:r>
              <a:rPr b="1" lang="en" sz="1700"/>
              <a:t>Final Verification</a:t>
            </a:r>
            <a:r>
              <a:rPr lang="en" sz="1700"/>
              <a:t>:</a:t>
            </a:r>
            <a:endParaRPr sz="1700"/>
          </a:p>
          <a:p>
            <a:pPr indent="-330200" lvl="0" marL="914400" rtl="0" algn="l">
              <a:lnSpc>
                <a:spcPct val="115000"/>
              </a:lnSpc>
              <a:spcBef>
                <a:spcPts val="0"/>
              </a:spcBef>
              <a:spcAft>
                <a:spcPts val="0"/>
              </a:spcAft>
              <a:buSzPts val="1600"/>
              <a:buChar char="★"/>
            </a:pPr>
            <a:r>
              <a:rPr lang="en" sz="1600"/>
              <a:t>Confirm data consistency across the OLED display, serial monitor, Prometheus, and Grafana.</a:t>
            </a:r>
            <a:endParaRPr sz="1600"/>
          </a:p>
          <a:p>
            <a:pPr indent="-330200" lvl="0" marL="914400" rtl="0" algn="l">
              <a:lnSpc>
                <a:spcPct val="115000"/>
              </a:lnSpc>
              <a:spcBef>
                <a:spcPts val="0"/>
              </a:spcBef>
              <a:spcAft>
                <a:spcPts val="0"/>
              </a:spcAft>
              <a:buSzPts val="1600"/>
              <a:buChar char="★"/>
            </a:pPr>
            <a:r>
              <a:rPr lang="en" sz="1600"/>
              <a:t>Ensure alerts in Grafana are triggered correctly and dashboards display accurate, real-time data.</a:t>
            </a:r>
            <a:endParaRPr b="1" sz="2200">
              <a:solidFill>
                <a:srgbClr val="21252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9" name="Google Shape;219;p29"/>
          <p:cNvSpPr txBox="1"/>
          <p:nvPr>
            <p:ph idx="4294967295" type="title"/>
          </p:nvPr>
        </p:nvSpPr>
        <p:spPr>
          <a:xfrm>
            <a:off x="311700" y="30346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CCCCCC"/>
                </a:solidFill>
              </a:rPr>
              <a:t>Marketing</a:t>
            </a:r>
            <a:endParaRPr sz="4000">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444731" y="3369104"/>
            <a:ext cx="3827100" cy="8196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i="0" lang="en" sz="1100" u="none" cap="none" strike="noStrike">
                <a:solidFill>
                  <a:srgbClr val="3F3F3F"/>
                </a:solidFill>
                <a:latin typeface="Arial"/>
                <a:ea typeface="Arial"/>
                <a:cs typeface="Arial"/>
                <a:sym typeface="Arial"/>
              </a:rPr>
              <a:t>Framework defining the supply chain business processes</a:t>
            </a:r>
            <a:endParaRPr sz="1100"/>
          </a:p>
          <a:p>
            <a:pPr indent="0" lvl="0" marL="0" marR="0" rtl="0" algn="l">
              <a:lnSpc>
                <a:spcPct val="150000"/>
              </a:lnSpc>
              <a:spcBef>
                <a:spcPts val="0"/>
              </a:spcBef>
              <a:spcAft>
                <a:spcPts val="0"/>
              </a:spcAft>
              <a:buNone/>
            </a:pPr>
            <a:r>
              <a:rPr b="1" i="0" lang="en" sz="1100" u="none" cap="none" strike="noStrike">
                <a:solidFill>
                  <a:srgbClr val="3F3F3F"/>
                </a:solidFill>
                <a:latin typeface="Arial"/>
                <a:ea typeface="Arial"/>
                <a:cs typeface="Arial"/>
                <a:sym typeface="Arial"/>
              </a:rPr>
              <a:t>Scope: Plan, Source, Make, Deliver, and Return</a:t>
            </a:r>
            <a:endParaRPr b="1" i="0" sz="1100" u="none" cap="none" strike="noStrike">
              <a:solidFill>
                <a:srgbClr val="3F3F3F"/>
              </a:solidFill>
              <a:latin typeface="Arial"/>
              <a:ea typeface="Arial"/>
              <a:cs typeface="Arial"/>
              <a:sym typeface="Arial"/>
            </a:endParaRPr>
          </a:p>
        </p:txBody>
      </p:sp>
      <p:grpSp>
        <p:nvGrpSpPr>
          <p:cNvPr id="225" name="Google Shape;225;p30"/>
          <p:cNvGrpSpPr/>
          <p:nvPr/>
        </p:nvGrpSpPr>
        <p:grpSpPr>
          <a:xfrm>
            <a:off x="3113750" y="3747053"/>
            <a:ext cx="4952955" cy="1230300"/>
            <a:chOff x="5272852" y="5118297"/>
            <a:chExt cx="6603940" cy="1640400"/>
          </a:xfrm>
        </p:grpSpPr>
        <p:sp>
          <p:nvSpPr>
            <p:cNvPr id="226" name="Google Shape;226;p30"/>
            <p:cNvSpPr/>
            <p:nvPr/>
          </p:nvSpPr>
          <p:spPr>
            <a:xfrm>
              <a:off x="5272852" y="5437276"/>
              <a:ext cx="1737300" cy="1082700"/>
            </a:xfrm>
            <a:prstGeom prst="parallelogram">
              <a:avLst>
                <a:gd fmla="val 25000" name="adj"/>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30"/>
            <p:cNvSpPr/>
            <p:nvPr/>
          </p:nvSpPr>
          <p:spPr>
            <a:xfrm>
              <a:off x="10139492" y="5437276"/>
              <a:ext cx="1737300" cy="1082700"/>
            </a:xfrm>
            <a:prstGeom prst="parallelogram">
              <a:avLst>
                <a:gd fmla="val 25000" name="adj"/>
              </a:avLst>
            </a:prstGeom>
            <a:solidFill>
              <a:srgbClr val="FFC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30"/>
            <p:cNvSpPr/>
            <p:nvPr/>
          </p:nvSpPr>
          <p:spPr>
            <a:xfrm>
              <a:off x="6800597" y="5118297"/>
              <a:ext cx="3531900" cy="1640400"/>
            </a:xfrm>
            <a:prstGeom prst="parallelogram">
              <a:avLst>
                <a:gd fmla="val 25000"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30"/>
            <p:cNvSpPr txBox="1"/>
            <p:nvPr/>
          </p:nvSpPr>
          <p:spPr>
            <a:xfrm>
              <a:off x="5641235" y="5824081"/>
              <a:ext cx="10005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100" u="none" cap="none" strike="noStrike">
                  <a:solidFill>
                    <a:srgbClr val="002060"/>
                  </a:solidFill>
                  <a:latin typeface="Arial"/>
                  <a:ea typeface="Arial"/>
                  <a:cs typeface="Arial"/>
                  <a:sym typeface="Arial"/>
                </a:rPr>
                <a:t>Suppliers</a:t>
              </a:r>
              <a:endParaRPr b="1" sz="1100">
                <a:solidFill>
                  <a:srgbClr val="002060"/>
                </a:solidFill>
                <a:latin typeface="Arial"/>
                <a:ea typeface="Arial"/>
                <a:cs typeface="Arial"/>
                <a:sym typeface="Arial"/>
              </a:endParaRPr>
            </a:p>
          </p:txBody>
        </p:sp>
        <p:sp>
          <p:nvSpPr>
            <p:cNvPr id="230" name="Google Shape;230;p30"/>
            <p:cNvSpPr txBox="1"/>
            <p:nvPr/>
          </p:nvSpPr>
          <p:spPr>
            <a:xfrm>
              <a:off x="8030795" y="5165858"/>
              <a:ext cx="13179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2060"/>
                  </a:solidFill>
                  <a:latin typeface="Arial"/>
                  <a:ea typeface="Arial"/>
                  <a:cs typeface="Arial"/>
                  <a:sym typeface="Arial"/>
                </a:rPr>
                <a:t>Manufacturer</a:t>
              </a:r>
              <a:endParaRPr b="1" sz="1100">
                <a:solidFill>
                  <a:srgbClr val="002060"/>
                </a:solidFill>
                <a:latin typeface="Arial"/>
                <a:ea typeface="Arial"/>
                <a:cs typeface="Arial"/>
                <a:sym typeface="Arial"/>
              </a:endParaRPr>
            </a:p>
          </p:txBody>
        </p:sp>
        <p:sp>
          <p:nvSpPr>
            <p:cNvPr id="231" name="Google Shape;231;p30"/>
            <p:cNvSpPr txBox="1"/>
            <p:nvPr/>
          </p:nvSpPr>
          <p:spPr>
            <a:xfrm>
              <a:off x="10447762" y="5824081"/>
              <a:ext cx="11208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2060"/>
                  </a:solidFill>
                  <a:latin typeface="Arial"/>
                  <a:ea typeface="Arial"/>
                  <a:cs typeface="Arial"/>
                  <a:sym typeface="Arial"/>
                </a:rPr>
                <a:t>Customers</a:t>
              </a:r>
              <a:endParaRPr b="1" sz="1100">
                <a:solidFill>
                  <a:srgbClr val="002060"/>
                </a:solidFill>
                <a:latin typeface="Arial"/>
                <a:ea typeface="Arial"/>
                <a:cs typeface="Arial"/>
                <a:sym typeface="Arial"/>
              </a:endParaRPr>
            </a:p>
          </p:txBody>
        </p:sp>
        <p:grpSp>
          <p:nvGrpSpPr>
            <p:cNvPr id="232" name="Google Shape;232;p30"/>
            <p:cNvGrpSpPr/>
            <p:nvPr/>
          </p:nvGrpSpPr>
          <p:grpSpPr>
            <a:xfrm>
              <a:off x="7530497" y="5467756"/>
              <a:ext cx="1902000" cy="756537"/>
              <a:chOff x="3375245" y="3261360"/>
              <a:chExt cx="1902000" cy="756537"/>
            </a:xfrm>
          </p:grpSpPr>
          <p:sp>
            <p:nvSpPr>
              <p:cNvPr id="233" name="Google Shape;233;p30"/>
              <p:cNvSpPr/>
              <p:nvPr/>
            </p:nvSpPr>
            <p:spPr>
              <a:xfrm>
                <a:off x="3375245" y="3261360"/>
                <a:ext cx="1902000" cy="712800"/>
              </a:xfrm>
              <a:prstGeom prst="rightArrow">
                <a:avLst>
                  <a:gd fmla="val 82258" name="adj1"/>
                  <a:gd fmla="val 50000" name="adj2"/>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4" name="Google Shape;234;p30"/>
              <p:cNvSpPr txBox="1"/>
              <p:nvPr/>
            </p:nvSpPr>
            <p:spPr>
              <a:xfrm>
                <a:off x="4024458" y="3463797"/>
                <a:ext cx="5631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85623"/>
                    </a:solidFill>
                    <a:latin typeface="Arial"/>
                    <a:ea typeface="Arial"/>
                    <a:cs typeface="Arial"/>
                    <a:sym typeface="Arial"/>
                  </a:rPr>
                  <a:t>Plan</a:t>
                </a:r>
                <a:endParaRPr b="1" sz="1100">
                  <a:solidFill>
                    <a:srgbClr val="385623"/>
                  </a:solidFill>
                  <a:latin typeface="Arial"/>
                  <a:ea typeface="Arial"/>
                  <a:cs typeface="Arial"/>
                  <a:sym typeface="Arial"/>
                </a:endParaRPr>
              </a:p>
            </p:txBody>
          </p:sp>
        </p:grpSp>
        <p:grpSp>
          <p:nvGrpSpPr>
            <p:cNvPr id="235" name="Google Shape;235;p30"/>
            <p:cNvGrpSpPr/>
            <p:nvPr/>
          </p:nvGrpSpPr>
          <p:grpSpPr>
            <a:xfrm>
              <a:off x="7077505" y="5944913"/>
              <a:ext cx="914700" cy="756537"/>
              <a:chOff x="2922253" y="3738517"/>
              <a:chExt cx="914700" cy="756537"/>
            </a:xfrm>
          </p:grpSpPr>
          <p:sp>
            <p:nvSpPr>
              <p:cNvPr id="236" name="Google Shape;236;p30"/>
              <p:cNvSpPr/>
              <p:nvPr/>
            </p:nvSpPr>
            <p:spPr>
              <a:xfrm>
                <a:off x="2922253" y="3738517"/>
                <a:ext cx="914700" cy="712800"/>
              </a:xfrm>
              <a:prstGeom prst="rightArrow">
                <a:avLst>
                  <a:gd fmla="val 82258" name="adj1"/>
                  <a:gd fmla="val 50000" name="adj2"/>
                </a:avLst>
              </a:prstGeom>
              <a:solidFill>
                <a:srgbClr val="FFC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7" name="Google Shape;237;p30"/>
              <p:cNvSpPr txBox="1"/>
              <p:nvPr/>
            </p:nvSpPr>
            <p:spPr>
              <a:xfrm>
                <a:off x="2932642" y="3940954"/>
                <a:ext cx="7923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7F6000"/>
                    </a:solidFill>
                    <a:latin typeface="Arial"/>
                    <a:ea typeface="Arial"/>
                    <a:cs typeface="Arial"/>
                    <a:sym typeface="Arial"/>
                  </a:rPr>
                  <a:t>Source</a:t>
                </a:r>
                <a:endParaRPr b="1" sz="1100">
                  <a:solidFill>
                    <a:srgbClr val="7F6000"/>
                  </a:solidFill>
                  <a:latin typeface="Arial"/>
                  <a:ea typeface="Arial"/>
                  <a:cs typeface="Arial"/>
                  <a:sym typeface="Arial"/>
                </a:endParaRPr>
              </a:p>
            </p:txBody>
          </p:sp>
        </p:grpSp>
        <p:grpSp>
          <p:nvGrpSpPr>
            <p:cNvPr id="238" name="Google Shape;238;p30"/>
            <p:cNvGrpSpPr/>
            <p:nvPr/>
          </p:nvGrpSpPr>
          <p:grpSpPr>
            <a:xfrm>
              <a:off x="8055760" y="5944913"/>
              <a:ext cx="914700" cy="756537"/>
              <a:chOff x="3900508" y="3738517"/>
              <a:chExt cx="914700" cy="756537"/>
            </a:xfrm>
          </p:grpSpPr>
          <p:sp>
            <p:nvSpPr>
              <p:cNvPr id="239" name="Google Shape;239;p30"/>
              <p:cNvSpPr/>
              <p:nvPr/>
            </p:nvSpPr>
            <p:spPr>
              <a:xfrm>
                <a:off x="3900508" y="3738517"/>
                <a:ext cx="914700" cy="712800"/>
              </a:xfrm>
              <a:prstGeom prst="rightArrow">
                <a:avLst>
                  <a:gd fmla="val 82258" name="adj1"/>
                  <a:gd fmla="val 50000" name="adj2"/>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0" name="Google Shape;240;p30"/>
              <p:cNvSpPr txBox="1"/>
              <p:nvPr/>
            </p:nvSpPr>
            <p:spPr>
              <a:xfrm>
                <a:off x="3991047" y="3940954"/>
                <a:ext cx="6318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2060"/>
                    </a:solidFill>
                    <a:latin typeface="Arial"/>
                    <a:ea typeface="Arial"/>
                    <a:cs typeface="Arial"/>
                    <a:sym typeface="Arial"/>
                  </a:rPr>
                  <a:t>Make</a:t>
                </a:r>
                <a:endParaRPr b="1" sz="1100">
                  <a:solidFill>
                    <a:srgbClr val="002060"/>
                  </a:solidFill>
                  <a:latin typeface="Arial"/>
                  <a:ea typeface="Arial"/>
                  <a:cs typeface="Arial"/>
                  <a:sym typeface="Arial"/>
                </a:endParaRPr>
              </a:p>
            </p:txBody>
          </p:sp>
        </p:grpSp>
        <p:grpSp>
          <p:nvGrpSpPr>
            <p:cNvPr id="241" name="Google Shape;241;p30"/>
            <p:cNvGrpSpPr/>
            <p:nvPr/>
          </p:nvGrpSpPr>
          <p:grpSpPr>
            <a:xfrm>
              <a:off x="9027023" y="5944913"/>
              <a:ext cx="914700" cy="756537"/>
              <a:chOff x="4860885" y="3738517"/>
              <a:chExt cx="914700" cy="756537"/>
            </a:xfrm>
          </p:grpSpPr>
          <p:sp>
            <p:nvSpPr>
              <p:cNvPr id="242" name="Google Shape;242;p30"/>
              <p:cNvSpPr/>
              <p:nvPr/>
            </p:nvSpPr>
            <p:spPr>
              <a:xfrm>
                <a:off x="4860885" y="3738517"/>
                <a:ext cx="914700" cy="712800"/>
              </a:xfrm>
              <a:prstGeom prst="rightArrow">
                <a:avLst>
                  <a:gd fmla="val 82258" name="adj1"/>
                  <a:gd fmla="val 50000" name="adj2"/>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3" name="Google Shape;243;p30"/>
              <p:cNvSpPr txBox="1"/>
              <p:nvPr/>
            </p:nvSpPr>
            <p:spPr>
              <a:xfrm>
                <a:off x="4876083" y="3940954"/>
                <a:ext cx="782700" cy="554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002060"/>
                    </a:solidFill>
                    <a:latin typeface="Arial"/>
                    <a:ea typeface="Arial"/>
                    <a:cs typeface="Arial"/>
                    <a:sym typeface="Arial"/>
                  </a:rPr>
                  <a:t>Deliver</a:t>
                </a:r>
                <a:endParaRPr b="1" sz="1100">
                  <a:solidFill>
                    <a:srgbClr val="002060"/>
                  </a:solidFill>
                  <a:latin typeface="Arial"/>
                  <a:ea typeface="Arial"/>
                  <a:cs typeface="Arial"/>
                  <a:sym typeface="Arial"/>
                </a:endParaRPr>
              </a:p>
            </p:txBody>
          </p:sp>
        </p:grpSp>
      </p:grpSp>
      <p:sp>
        <p:nvSpPr>
          <p:cNvPr id="244" name="Google Shape;244;p30"/>
          <p:cNvSpPr txBox="1"/>
          <p:nvPr/>
        </p:nvSpPr>
        <p:spPr>
          <a:xfrm>
            <a:off x="1092164" y="4178279"/>
            <a:ext cx="2174700" cy="4926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0E1B9A"/>
                </a:solidFill>
                <a:latin typeface="Arial"/>
                <a:ea typeface="Arial"/>
                <a:cs typeface="Arial"/>
                <a:sym typeface="Arial"/>
              </a:rPr>
              <a:t>Manufacturing Value-Added Transformation Processes</a:t>
            </a:r>
            <a:endParaRPr b="1" sz="900">
              <a:solidFill>
                <a:srgbClr val="0E1B9A"/>
              </a:solidFill>
              <a:latin typeface="Arial"/>
              <a:ea typeface="Arial"/>
              <a:cs typeface="Arial"/>
              <a:sym typeface="Arial"/>
            </a:endParaRPr>
          </a:p>
        </p:txBody>
      </p:sp>
      <p:sp>
        <p:nvSpPr>
          <p:cNvPr id="245" name="Google Shape;245;p30"/>
          <p:cNvSpPr txBox="1"/>
          <p:nvPr/>
        </p:nvSpPr>
        <p:spPr>
          <a:xfrm>
            <a:off x="6675398" y="4863314"/>
            <a:ext cx="2278500" cy="175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rgbClr val="757070"/>
                </a:solidFill>
                <a:latin typeface="Arial"/>
                <a:ea typeface="Arial"/>
                <a:cs typeface="Arial"/>
                <a:sym typeface="Arial"/>
              </a:rPr>
              <a:t>Source: http://www.supply-chain.org/cs/root/home</a:t>
            </a:r>
            <a:endParaRPr sz="700">
              <a:solidFill>
                <a:srgbClr val="757070"/>
              </a:solidFill>
              <a:latin typeface="Arial"/>
              <a:ea typeface="Arial"/>
              <a:cs typeface="Arial"/>
              <a:sym typeface="Arial"/>
            </a:endParaRPr>
          </a:p>
        </p:txBody>
      </p:sp>
      <p:sp>
        <p:nvSpPr>
          <p:cNvPr id="246" name="Google Shape;246;p30"/>
          <p:cNvSpPr/>
          <p:nvPr/>
        </p:nvSpPr>
        <p:spPr>
          <a:xfrm>
            <a:off x="438830" y="179612"/>
            <a:ext cx="1628700" cy="2391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7" name="Google Shape;247;p30"/>
          <p:cNvSpPr/>
          <p:nvPr/>
        </p:nvSpPr>
        <p:spPr>
          <a:xfrm>
            <a:off x="3757735" y="179612"/>
            <a:ext cx="1628700" cy="2391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8" name="Google Shape;248;p30"/>
          <p:cNvSpPr/>
          <p:nvPr/>
        </p:nvSpPr>
        <p:spPr>
          <a:xfrm>
            <a:off x="7076639" y="179612"/>
            <a:ext cx="1628700" cy="2391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9" name="Google Shape;249;p30"/>
          <p:cNvSpPr/>
          <p:nvPr/>
        </p:nvSpPr>
        <p:spPr>
          <a:xfrm>
            <a:off x="2099159" y="179612"/>
            <a:ext cx="1628700" cy="1182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0" name="Google Shape;250;p30"/>
          <p:cNvSpPr/>
          <p:nvPr/>
        </p:nvSpPr>
        <p:spPr>
          <a:xfrm>
            <a:off x="5417187" y="179612"/>
            <a:ext cx="1628700" cy="1182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1" name="Google Shape;251;p30"/>
          <p:cNvSpPr/>
          <p:nvPr/>
        </p:nvSpPr>
        <p:spPr>
          <a:xfrm>
            <a:off x="2098282" y="1388526"/>
            <a:ext cx="1628700" cy="1182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2" name="Google Shape;252;p30"/>
          <p:cNvSpPr/>
          <p:nvPr/>
        </p:nvSpPr>
        <p:spPr>
          <a:xfrm>
            <a:off x="5417187" y="1388526"/>
            <a:ext cx="1628700" cy="11826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3" name="Google Shape;253;p30"/>
          <p:cNvSpPr/>
          <p:nvPr/>
        </p:nvSpPr>
        <p:spPr>
          <a:xfrm>
            <a:off x="438830" y="2592728"/>
            <a:ext cx="4117200" cy="7314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4" name="Google Shape;254;p30"/>
          <p:cNvSpPr/>
          <p:nvPr/>
        </p:nvSpPr>
        <p:spPr>
          <a:xfrm>
            <a:off x="4587931" y="2592728"/>
            <a:ext cx="4117200" cy="7314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5" name="Google Shape;255;p30"/>
          <p:cNvSpPr txBox="1"/>
          <p:nvPr/>
        </p:nvSpPr>
        <p:spPr>
          <a:xfrm>
            <a:off x="609158" y="233598"/>
            <a:ext cx="1287900" cy="31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Product positioning &amp; pricing strategy</a:t>
            </a:r>
            <a:endParaRPr b="1" sz="800">
              <a:solidFill>
                <a:srgbClr val="0E1B9A"/>
              </a:solidFill>
              <a:latin typeface="Arial"/>
              <a:ea typeface="Arial"/>
              <a:cs typeface="Arial"/>
              <a:sym typeface="Arial"/>
            </a:endParaRPr>
          </a:p>
        </p:txBody>
      </p:sp>
      <p:sp>
        <p:nvSpPr>
          <p:cNvPr id="256" name="Google Shape;256;p30"/>
          <p:cNvSpPr txBox="1"/>
          <p:nvPr/>
        </p:nvSpPr>
        <p:spPr>
          <a:xfrm>
            <a:off x="2273595" y="233598"/>
            <a:ext cx="12795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Value propositions:</a:t>
            </a:r>
            <a:endParaRPr b="1" sz="800">
              <a:solidFill>
                <a:srgbClr val="0E1B9A"/>
              </a:solidFill>
              <a:latin typeface="Arial"/>
              <a:ea typeface="Arial"/>
              <a:cs typeface="Arial"/>
              <a:sym typeface="Arial"/>
            </a:endParaRPr>
          </a:p>
        </p:txBody>
      </p:sp>
      <p:sp>
        <p:nvSpPr>
          <p:cNvPr id="257" name="Google Shape;257;p30"/>
          <p:cNvSpPr txBox="1"/>
          <p:nvPr/>
        </p:nvSpPr>
        <p:spPr>
          <a:xfrm>
            <a:off x="4027287" y="233598"/>
            <a:ext cx="1089600" cy="31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Supply chain management</a:t>
            </a:r>
            <a:endParaRPr b="1" sz="800">
              <a:solidFill>
                <a:srgbClr val="0E1B9A"/>
              </a:solidFill>
              <a:latin typeface="Arial"/>
              <a:ea typeface="Arial"/>
              <a:cs typeface="Arial"/>
              <a:sym typeface="Arial"/>
            </a:endParaRPr>
          </a:p>
        </p:txBody>
      </p:sp>
      <p:sp>
        <p:nvSpPr>
          <p:cNvPr id="258" name="Google Shape;258;p30"/>
          <p:cNvSpPr txBox="1"/>
          <p:nvPr/>
        </p:nvSpPr>
        <p:spPr>
          <a:xfrm>
            <a:off x="5646681" y="233598"/>
            <a:ext cx="11697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Key partnerships</a:t>
            </a:r>
            <a:endParaRPr b="1" sz="800">
              <a:solidFill>
                <a:srgbClr val="0E1B9A"/>
              </a:solidFill>
              <a:latin typeface="Arial"/>
              <a:ea typeface="Arial"/>
              <a:cs typeface="Arial"/>
              <a:sym typeface="Arial"/>
            </a:endParaRPr>
          </a:p>
        </p:txBody>
      </p:sp>
      <p:sp>
        <p:nvSpPr>
          <p:cNvPr id="259" name="Google Shape;259;p30"/>
          <p:cNvSpPr txBox="1"/>
          <p:nvPr/>
        </p:nvSpPr>
        <p:spPr>
          <a:xfrm>
            <a:off x="2232756" y="1420094"/>
            <a:ext cx="1359600" cy="1944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Purchasing management:</a:t>
            </a:r>
            <a:endParaRPr b="1" sz="800">
              <a:solidFill>
                <a:srgbClr val="0E1B9A"/>
              </a:solidFill>
              <a:latin typeface="Arial"/>
              <a:ea typeface="Arial"/>
              <a:cs typeface="Arial"/>
              <a:sym typeface="Arial"/>
            </a:endParaRPr>
          </a:p>
        </p:txBody>
      </p:sp>
      <p:sp>
        <p:nvSpPr>
          <p:cNvPr id="260" name="Google Shape;260;p30"/>
          <p:cNvSpPr txBox="1"/>
          <p:nvPr/>
        </p:nvSpPr>
        <p:spPr>
          <a:xfrm>
            <a:off x="5435129" y="1427673"/>
            <a:ext cx="12402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Customer segments</a:t>
            </a:r>
            <a:endParaRPr b="1" sz="800">
              <a:solidFill>
                <a:srgbClr val="0E1B9A"/>
              </a:solidFill>
              <a:latin typeface="Arial"/>
              <a:ea typeface="Arial"/>
              <a:cs typeface="Arial"/>
              <a:sym typeface="Arial"/>
            </a:endParaRPr>
          </a:p>
        </p:txBody>
      </p:sp>
      <p:sp>
        <p:nvSpPr>
          <p:cNvPr id="261" name="Google Shape;261;p30"/>
          <p:cNvSpPr txBox="1"/>
          <p:nvPr/>
        </p:nvSpPr>
        <p:spPr>
          <a:xfrm>
            <a:off x="7294112" y="233598"/>
            <a:ext cx="11937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Marketing strategy:</a:t>
            </a:r>
            <a:endParaRPr b="1" sz="800">
              <a:solidFill>
                <a:srgbClr val="0E1B9A"/>
              </a:solidFill>
              <a:latin typeface="Arial"/>
              <a:ea typeface="Arial"/>
              <a:cs typeface="Arial"/>
              <a:sym typeface="Arial"/>
            </a:endParaRPr>
          </a:p>
        </p:txBody>
      </p:sp>
      <p:sp>
        <p:nvSpPr>
          <p:cNvPr id="262" name="Google Shape;262;p30"/>
          <p:cNvSpPr txBox="1"/>
          <p:nvPr/>
        </p:nvSpPr>
        <p:spPr>
          <a:xfrm>
            <a:off x="5911529" y="2611251"/>
            <a:ext cx="10296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Revenue streams</a:t>
            </a:r>
            <a:endParaRPr b="1" sz="800">
              <a:solidFill>
                <a:srgbClr val="0E1B9A"/>
              </a:solidFill>
              <a:latin typeface="Arial"/>
              <a:ea typeface="Arial"/>
              <a:cs typeface="Arial"/>
              <a:sym typeface="Arial"/>
            </a:endParaRPr>
          </a:p>
        </p:txBody>
      </p:sp>
      <p:sp>
        <p:nvSpPr>
          <p:cNvPr id="263" name="Google Shape;263;p30"/>
          <p:cNvSpPr txBox="1"/>
          <p:nvPr/>
        </p:nvSpPr>
        <p:spPr>
          <a:xfrm>
            <a:off x="1543206" y="2611251"/>
            <a:ext cx="23490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0E1B9A"/>
                </a:solidFill>
                <a:latin typeface="Arial"/>
                <a:ea typeface="Arial"/>
                <a:cs typeface="Arial"/>
                <a:sym typeface="Arial"/>
              </a:rPr>
              <a:t>Customer relationships &amp; after service</a:t>
            </a:r>
            <a:endParaRPr b="1" sz="800">
              <a:solidFill>
                <a:srgbClr val="0E1B9A"/>
              </a:solidFill>
              <a:latin typeface="Arial"/>
              <a:ea typeface="Arial"/>
              <a:cs typeface="Arial"/>
              <a:sym typeface="Arial"/>
            </a:endParaRPr>
          </a:p>
        </p:txBody>
      </p:sp>
      <p:sp>
        <p:nvSpPr>
          <p:cNvPr id="264" name="Google Shape;264;p30"/>
          <p:cNvSpPr txBox="1"/>
          <p:nvPr/>
        </p:nvSpPr>
        <p:spPr>
          <a:xfrm>
            <a:off x="1598729" y="2331689"/>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I</a:t>
            </a:r>
            <a:endParaRPr b="1" sz="800">
              <a:solidFill>
                <a:srgbClr val="8296B0"/>
              </a:solidFill>
              <a:latin typeface="Times New Roman"/>
              <a:ea typeface="Times New Roman"/>
              <a:cs typeface="Times New Roman"/>
              <a:sym typeface="Times New Roman"/>
            </a:endParaRPr>
          </a:p>
        </p:txBody>
      </p:sp>
      <p:sp>
        <p:nvSpPr>
          <p:cNvPr id="265" name="Google Shape;265;p30"/>
          <p:cNvSpPr txBox="1"/>
          <p:nvPr/>
        </p:nvSpPr>
        <p:spPr>
          <a:xfrm>
            <a:off x="3258182" y="1131444"/>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II</a:t>
            </a:r>
            <a:endParaRPr b="1" sz="800">
              <a:solidFill>
                <a:srgbClr val="8296B0"/>
              </a:solidFill>
              <a:latin typeface="Times New Roman"/>
              <a:ea typeface="Times New Roman"/>
              <a:cs typeface="Times New Roman"/>
              <a:sym typeface="Times New Roman"/>
            </a:endParaRPr>
          </a:p>
        </p:txBody>
      </p:sp>
      <p:sp>
        <p:nvSpPr>
          <p:cNvPr id="266" name="Google Shape;266;p30"/>
          <p:cNvSpPr txBox="1"/>
          <p:nvPr/>
        </p:nvSpPr>
        <p:spPr>
          <a:xfrm>
            <a:off x="3258182" y="2331689"/>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III</a:t>
            </a:r>
            <a:endParaRPr b="1" sz="800">
              <a:solidFill>
                <a:srgbClr val="8296B0"/>
              </a:solidFill>
              <a:latin typeface="Times New Roman"/>
              <a:ea typeface="Times New Roman"/>
              <a:cs typeface="Times New Roman"/>
              <a:sym typeface="Times New Roman"/>
            </a:endParaRPr>
          </a:p>
        </p:txBody>
      </p:sp>
      <p:sp>
        <p:nvSpPr>
          <p:cNvPr id="267" name="Google Shape;267;p30"/>
          <p:cNvSpPr txBox="1"/>
          <p:nvPr/>
        </p:nvSpPr>
        <p:spPr>
          <a:xfrm>
            <a:off x="4922838" y="2331689"/>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IV</a:t>
            </a:r>
            <a:endParaRPr b="1" sz="800">
              <a:solidFill>
                <a:srgbClr val="8296B0"/>
              </a:solidFill>
              <a:latin typeface="Times New Roman"/>
              <a:ea typeface="Times New Roman"/>
              <a:cs typeface="Times New Roman"/>
              <a:sym typeface="Times New Roman"/>
            </a:endParaRPr>
          </a:p>
        </p:txBody>
      </p:sp>
      <p:sp>
        <p:nvSpPr>
          <p:cNvPr id="268" name="Google Shape;268;p30"/>
          <p:cNvSpPr txBox="1"/>
          <p:nvPr/>
        </p:nvSpPr>
        <p:spPr>
          <a:xfrm>
            <a:off x="6577086" y="1131444"/>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V</a:t>
            </a:r>
            <a:endParaRPr b="1" sz="800">
              <a:solidFill>
                <a:srgbClr val="8296B0"/>
              </a:solidFill>
              <a:latin typeface="Times New Roman"/>
              <a:ea typeface="Times New Roman"/>
              <a:cs typeface="Times New Roman"/>
              <a:sym typeface="Times New Roman"/>
            </a:endParaRPr>
          </a:p>
        </p:txBody>
      </p:sp>
      <p:sp>
        <p:nvSpPr>
          <p:cNvPr id="269" name="Google Shape;269;p30"/>
          <p:cNvSpPr txBox="1"/>
          <p:nvPr/>
        </p:nvSpPr>
        <p:spPr>
          <a:xfrm>
            <a:off x="6577086" y="2331689"/>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VI</a:t>
            </a:r>
            <a:endParaRPr b="1" sz="800">
              <a:solidFill>
                <a:srgbClr val="8296B0"/>
              </a:solidFill>
              <a:latin typeface="Times New Roman"/>
              <a:ea typeface="Times New Roman"/>
              <a:cs typeface="Times New Roman"/>
              <a:sym typeface="Times New Roman"/>
            </a:endParaRPr>
          </a:p>
        </p:txBody>
      </p:sp>
      <p:sp>
        <p:nvSpPr>
          <p:cNvPr id="270" name="Google Shape;270;p30"/>
          <p:cNvSpPr txBox="1"/>
          <p:nvPr/>
        </p:nvSpPr>
        <p:spPr>
          <a:xfrm>
            <a:off x="4087438" y="3080321"/>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VIII</a:t>
            </a:r>
            <a:endParaRPr b="1" sz="800">
              <a:solidFill>
                <a:srgbClr val="8296B0"/>
              </a:solidFill>
              <a:latin typeface="Times New Roman"/>
              <a:ea typeface="Times New Roman"/>
              <a:cs typeface="Times New Roman"/>
              <a:sym typeface="Times New Roman"/>
            </a:endParaRPr>
          </a:p>
        </p:txBody>
      </p:sp>
      <p:sp>
        <p:nvSpPr>
          <p:cNvPr id="271" name="Google Shape;271;p30"/>
          <p:cNvSpPr txBox="1"/>
          <p:nvPr/>
        </p:nvSpPr>
        <p:spPr>
          <a:xfrm>
            <a:off x="8236538" y="3080321"/>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IX</a:t>
            </a:r>
            <a:endParaRPr b="1" sz="800">
              <a:solidFill>
                <a:srgbClr val="8296B0"/>
              </a:solidFill>
              <a:latin typeface="Times New Roman"/>
              <a:ea typeface="Times New Roman"/>
              <a:cs typeface="Times New Roman"/>
              <a:sym typeface="Times New Roman"/>
            </a:endParaRPr>
          </a:p>
        </p:txBody>
      </p:sp>
      <p:sp>
        <p:nvSpPr>
          <p:cNvPr id="272" name="Google Shape;272;p30"/>
          <p:cNvSpPr txBox="1"/>
          <p:nvPr/>
        </p:nvSpPr>
        <p:spPr>
          <a:xfrm>
            <a:off x="8236538" y="2331689"/>
            <a:ext cx="411600" cy="194400"/>
          </a:xfrm>
          <a:prstGeom prst="rect">
            <a:avLst/>
          </a:prstGeom>
          <a:solidFill>
            <a:schemeClr val="lt1"/>
          </a:solidFill>
          <a:ln cap="flat" cmpd="sng" w="9525">
            <a:solidFill>
              <a:srgbClr val="8296B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800">
                <a:solidFill>
                  <a:srgbClr val="8296B0"/>
                </a:solidFill>
                <a:latin typeface="Times New Roman"/>
                <a:ea typeface="Times New Roman"/>
                <a:cs typeface="Times New Roman"/>
                <a:sym typeface="Times New Roman"/>
              </a:rPr>
              <a:t>VII</a:t>
            </a:r>
            <a:endParaRPr b="1" sz="800">
              <a:solidFill>
                <a:srgbClr val="8296B0"/>
              </a:solidFill>
              <a:latin typeface="Times New Roman"/>
              <a:ea typeface="Times New Roman"/>
              <a:cs typeface="Times New Roman"/>
              <a:sym typeface="Times New Roman"/>
            </a:endParaRPr>
          </a:p>
        </p:txBody>
      </p:sp>
      <p:sp>
        <p:nvSpPr>
          <p:cNvPr id="273" name="Google Shape;273;p30"/>
          <p:cNvSpPr txBox="1"/>
          <p:nvPr/>
        </p:nvSpPr>
        <p:spPr>
          <a:xfrm>
            <a:off x="2139889" y="445428"/>
            <a:ext cx="1547100" cy="194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Comprehensive detecting ~~</a:t>
            </a:r>
            <a:endParaRPr sz="1100"/>
          </a:p>
        </p:txBody>
      </p:sp>
      <p:sp>
        <p:nvSpPr>
          <p:cNvPr id="274" name="Google Shape;274;p30"/>
          <p:cNvSpPr txBox="1"/>
          <p:nvPr/>
        </p:nvSpPr>
        <p:spPr>
          <a:xfrm>
            <a:off x="2139890" y="635006"/>
            <a:ext cx="750000" cy="48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CO</a:t>
            </a:r>
            <a:r>
              <a:rPr baseline="-25000" lang="en" sz="800">
                <a:solidFill>
                  <a:schemeClr val="dk1"/>
                </a:solidFill>
                <a:latin typeface="Arial"/>
                <a:ea typeface="Arial"/>
                <a:cs typeface="Arial"/>
                <a:sym typeface="Arial"/>
              </a:rPr>
              <a:t>2</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VOCs</a:t>
            </a:r>
            <a:endParaRPr baseline="-25000" sz="800">
              <a:solidFill>
                <a:schemeClr val="dk1"/>
              </a:solidFill>
              <a:latin typeface="Arial"/>
              <a:ea typeface="Arial"/>
              <a:cs typeface="Arial"/>
              <a:sym typeface="Arial"/>
            </a:endParaRPr>
          </a:p>
          <a:p>
            <a:pPr indent="0" lvl="0" marL="0" marR="0" rtl="0" algn="l">
              <a:spcBef>
                <a:spcPts val="200"/>
              </a:spcBef>
              <a:spcAft>
                <a:spcPts val="0"/>
              </a:spcAft>
              <a:buNone/>
            </a:pPr>
            <a:r>
              <a:rPr lang="en" sz="800">
                <a:solidFill>
                  <a:schemeClr val="dk1"/>
                </a:solidFill>
                <a:latin typeface="Arial"/>
                <a:ea typeface="Arial"/>
                <a:cs typeface="Arial"/>
                <a:sym typeface="Arial"/>
              </a:rPr>
              <a:t>Temperature</a:t>
            </a:r>
            <a:endParaRPr sz="1100"/>
          </a:p>
        </p:txBody>
      </p:sp>
      <p:sp>
        <p:nvSpPr>
          <p:cNvPr id="275" name="Google Shape;275;p30"/>
          <p:cNvSpPr txBox="1"/>
          <p:nvPr/>
        </p:nvSpPr>
        <p:spPr>
          <a:xfrm>
            <a:off x="2933711" y="635006"/>
            <a:ext cx="408300" cy="194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PM</a:t>
            </a:r>
            <a:endParaRPr baseline="-25000" sz="800">
              <a:solidFill>
                <a:schemeClr val="dk1"/>
              </a:solidFill>
              <a:latin typeface="Arial"/>
              <a:ea typeface="Arial"/>
              <a:cs typeface="Arial"/>
              <a:sym typeface="Arial"/>
            </a:endParaRPr>
          </a:p>
        </p:txBody>
      </p:sp>
      <p:sp>
        <p:nvSpPr>
          <p:cNvPr id="276" name="Google Shape;276;p30"/>
          <p:cNvSpPr txBox="1"/>
          <p:nvPr/>
        </p:nvSpPr>
        <p:spPr>
          <a:xfrm>
            <a:off x="2179378" y="1629671"/>
            <a:ext cx="750000" cy="627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Needs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Purchase</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Inspection</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Evaluation</a:t>
            </a:r>
            <a:endParaRPr sz="1100"/>
          </a:p>
        </p:txBody>
      </p:sp>
      <p:sp>
        <p:nvSpPr>
          <p:cNvPr id="277" name="Google Shape;277;p30"/>
          <p:cNvSpPr txBox="1"/>
          <p:nvPr/>
        </p:nvSpPr>
        <p:spPr>
          <a:xfrm>
            <a:off x="2933711" y="1629671"/>
            <a:ext cx="600600" cy="48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Suppliers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Workflow</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Invoice</a:t>
            </a:r>
            <a:endParaRPr sz="1100"/>
          </a:p>
        </p:txBody>
      </p:sp>
      <p:sp>
        <p:nvSpPr>
          <p:cNvPr id="278" name="Google Shape;278;p30"/>
          <p:cNvSpPr txBox="1"/>
          <p:nvPr/>
        </p:nvSpPr>
        <p:spPr>
          <a:xfrm>
            <a:off x="7136258" y="635006"/>
            <a:ext cx="750000" cy="627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Exhibition</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E-commerce</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Direct sales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PR activities</a:t>
            </a:r>
            <a:endParaRPr sz="1100"/>
          </a:p>
        </p:txBody>
      </p:sp>
      <p:sp>
        <p:nvSpPr>
          <p:cNvPr id="279" name="Google Shape;279;p30"/>
          <p:cNvSpPr txBox="1"/>
          <p:nvPr/>
        </p:nvSpPr>
        <p:spPr>
          <a:xfrm>
            <a:off x="4271740" y="642614"/>
            <a:ext cx="6006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dk1"/>
                </a:solidFill>
                <a:latin typeface="Arial"/>
                <a:ea typeface="Arial"/>
                <a:cs typeface="Arial"/>
                <a:sym typeface="Arial"/>
              </a:rPr>
              <a:t>Suppliers</a:t>
            </a:r>
            <a:endParaRPr sz="1100"/>
          </a:p>
        </p:txBody>
      </p:sp>
      <p:sp>
        <p:nvSpPr>
          <p:cNvPr id="280" name="Google Shape;280;p30"/>
          <p:cNvSpPr txBox="1"/>
          <p:nvPr/>
        </p:nvSpPr>
        <p:spPr>
          <a:xfrm>
            <a:off x="4142394" y="1012526"/>
            <a:ext cx="8592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dk1"/>
                </a:solidFill>
                <a:latin typeface="Arial"/>
                <a:ea typeface="Arial"/>
                <a:cs typeface="Arial"/>
                <a:sym typeface="Arial"/>
              </a:rPr>
              <a:t>Manufacture</a:t>
            </a:r>
            <a:endParaRPr sz="1100"/>
          </a:p>
        </p:txBody>
      </p:sp>
      <p:sp>
        <p:nvSpPr>
          <p:cNvPr id="281" name="Google Shape;281;p30"/>
          <p:cNvSpPr txBox="1"/>
          <p:nvPr/>
        </p:nvSpPr>
        <p:spPr>
          <a:xfrm>
            <a:off x="4185791" y="1382439"/>
            <a:ext cx="7725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dk1"/>
                </a:solidFill>
                <a:latin typeface="Arial"/>
                <a:ea typeface="Arial"/>
                <a:cs typeface="Arial"/>
                <a:sym typeface="Arial"/>
              </a:rPr>
              <a:t>Distribution</a:t>
            </a:r>
            <a:endParaRPr sz="1100"/>
          </a:p>
        </p:txBody>
      </p:sp>
      <p:sp>
        <p:nvSpPr>
          <p:cNvPr id="282" name="Google Shape;282;p30"/>
          <p:cNvSpPr txBox="1"/>
          <p:nvPr/>
        </p:nvSpPr>
        <p:spPr>
          <a:xfrm>
            <a:off x="4185791" y="1752352"/>
            <a:ext cx="772500" cy="194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dk1"/>
                </a:solidFill>
                <a:latin typeface="Arial"/>
                <a:ea typeface="Arial"/>
                <a:cs typeface="Arial"/>
                <a:sym typeface="Arial"/>
              </a:rPr>
              <a:t>Customers</a:t>
            </a:r>
            <a:endParaRPr sz="1100"/>
          </a:p>
        </p:txBody>
      </p:sp>
      <p:cxnSp>
        <p:nvCxnSpPr>
          <p:cNvPr id="283" name="Google Shape;283;p30"/>
          <p:cNvCxnSpPr/>
          <p:nvPr/>
        </p:nvCxnSpPr>
        <p:spPr>
          <a:xfrm>
            <a:off x="4572000" y="838821"/>
            <a:ext cx="0" cy="173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4" name="Google Shape;284;p30"/>
          <p:cNvCxnSpPr/>
          <p:nvPr/>
        </p:nvCxnSpPr>
        <p:spPr>
          <a:xfrm>
            <a:off x="4572000" y="1208734"/>
            <a:ext cx="0" cy="173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5" name="Google Shape;285;p30"/>
          <p:cNvCxnSpPr/>
          <p:nvPr/>
        </p:nvCxnSpPr>
        <p:spPr>
          <a:xfrm>
            <a:off x="4572000" y="1578647"/>
            <a:ext cx="0" cy="173700"/>
          </a:xfrm>
          <a:prstGeom prst="straightConnector1">
            <a:avLst/>
          </a:prstGeom>
          <a:noFill/>
          <a:ln cap="flat" cmpd="sng" w="9525">
            <a:solidFill>
              <a:schemeClr val="accent1"/>
            </a:solidFill>
            <a:prstDash val="solid"/>
            <a:miter lim="800000"/>
            <a:headEnd len="sm" w="sm" type="none"/>
            <a:tailEnd len="med" w="med" type="triangle"/>
          </a:ln>
        </p:spPr>
      </p:cxnSp>
      <p:sp>
        <p:nvSpPr>
          <p:cNvPr id="286" name="Google Shape;286;p30"/>
          <p:cNvSpPr txBox="1"/>
          <p:nvPr/>
        </p:nvSpPr>
        <p:spPr>
          <a:xfrm>
            <a:off x="5440476" y="422540"/>
            <a:ext cx="1507200" cy="771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OEM</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Components suppliers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Logistics center</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Website Maintenance center</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E-commerce platform</a:t>
            </a:r>
            <a:endParaRPr sz="1100"/>
          </a:p>
        </p:txBody>
      </p:sp>
      <p:sp>
        <p:nvSpPr>
          <p:cNvPr id="287" name="Google Shape;287;p30"/>
          <p:cNvSpPr txBox="1"/>
          <p:nvPr/>
        </p:nvSpPr>
        <p:spPr>
          <a:xfrm>
            <a:off x="552089" y="2755040"/>
            <a:ext cx="2108400" cy="48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Customer service center</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Technical service center</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Promotion events</a:t>
            </a:r>
            <a:endParaRPr sz="1100"/>
          </a:p>
        </p:txBody>
      </p:sp>
      <p:sp>
        <p:nvSpPr>
          <p:cNvPr id="288" name="Google Shape;288;p30"/>
          <p:cNvSpPr txBox="1"/>
          <p:nvPr/>
        </p:nvSpPr>
        <p:spPr>
          <a:xfrm>
            <a:off x="5435129" y="1635004"/>
            <a:ext cx="1584600" cy="627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Hospital</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Nursing home</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Internet celebrities/YouTubers</a:t>
            </a:r>
            <a:endParaRPr sz="800">
              <a:solidFill>
                <a:schemeClr val="dk1"/>
              </a:solidFill>
              <a:latin typeface="Arial"/>
              <a:ea typeface="Arial"/>
              <a:cs typeface="Arial"/>
              <a:sym typeface="Arial"/>
            </a:endParaRPr>
          </a:p>
          <a:p>
            <a:pPr indent="0" lvl="0" marL="0" marR="0" rtl="0" algn="l">
              <a:spcBef>
                <a:spcPts val="200"/>
              </a:spcBef>
              <a:spcAft>
                <a:spcPts val="0"/>
              </a:spcAft>
              <a:buNone/>
            </a:pPr>
            <a:r>
              <a:rPr lang="en" sz="800">
                <a:solidFill>
                  <a:schemeClr val="dk1"/>
                </a:solidFill>
                <a:latin typeface="Arial"/>
                <a:ea typeface="Arial"/>
                <a:cs typeface="Arial"/>
                <a:sym typeface="Arial"/>
              </a:rPr>
              <a:t>Distributors</a:t>
            </a:r>
            <a:endParaRPr sz="1100"/>
          </a:p>
        </p:txBody>
      </p:sp>
      <p:sp>
        <p:nvSpPr>
          <p:cNvPr id="289" name="Google Shape;289;p30"/>
          <p:cNvSpPr txBox="1"/>
          <p:nvPr/>
        </p:nvSpPr>
        <p:spPr>
          <a:xfrm>
            <a:off x="4740191" y="2794592"/>
            <a:ext cx="3587700" cy="46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1. Link to sales strategies &amp; marketing plan.</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2. Revenue growth concern with innovation in products and </a:t>
            </a:r>
            <a:br>
              <a:rPr lang="en" sz="800">
                <a:solidFill>
                  <a:schemeClr val="dk1"/>
                </a:solidFill>
                <a:latin typeface="Arial"/>
                <a:ea typeface="Arial"/>
                <a:cs typeface="Arial"/>
                <a:sym typeface="Arial"/>
              </a:rPr>
            </a:br>
            <a:r>
              <a:rPr lang="en" sz="800">
                <a:solidFill>
                  <a:schemeClr val="dk1"/>
                </a:solidFill>
                <a:latin typeface="Arial"/>
                <a:ea typeface="Arial"/>
                <a:cs typeface="Arial"/>
                <a:sym typeface="Arial"/>
              </a:rPr>
              <a:t>    business model as well.</a:t>
            </a:r>
            <a:endParaRPr sz="1100"/>
          </a:p>
        </p:txBody>
      </p:sp>
      <p:sp>
        <p:nvSpPr>
          <p:cNvPr id="290" name="Google Shape;290;p30"/>
          <p:cNvSpPr txBox="1"/>
          <p:nvPr/>
        </p:nvSpPr>
        <p:spPr>
          <a:xfrm>
            <a:off x="7136258" y="445428"/>
            <a:ext cx="1133700" cy="194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Channels ~~</a:t>
            </a:r>
            <a:endParaRPr sz="1100"/>
          </a:p>
        </p:txBody>
      </p:sp>
      <p:sp>
        <p:nvSpPr>
          <p:cNvPr id="291" name="Google Shape;291;p30"/>
          <p:cNvSpPr txBox="1"/>
          <p:nvPr/>
        </p:nvSpPr>
        <p:spPr>
          <a:xfrm>
            <a:off x="552089" y="635006"/>
            <a:ext cx="1116600" cy="627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Define target</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Product attributes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Identify competitors</a:t>
            </a:r>
            <a:endParaRPr sz="1100"/>
          </a:p>
          <a:p>
            <a:pPr indent="0" lvl="0" marL="0" marR="0" rtl="0" algn="l">
              <a:spcBef>
                <a:spcPts val="200"/>
              </a:spcBef>
              <a:spcAft>
                <a:spcPts val="0"/>
              </a:spcAft>
              <a:buNone/>
            </a:pPr>
            <a:r>
              <a:rPr lang="en" sz="800">
                <a:solidFill>
                  <a:schemeClr val="dk1"/>
                </a:solidFill>
                <a:latin typeface="Arial"/>
                <a:ea typeface="Arial"/>
                <a:cs typeface="Arial"/>
                <a:sym typeface="Arial"/>
              </a:rPr>
              <a:t>Pricing strategy</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1"/>
          <p:cNvPicPr preferRelativeResize="0"/>
          <p:nvPr/>
        </p:nvPicPr>
        <p:blipFill rotWithShape="1">
          <a:blip r:embed="rId3">
            <a:alphaModFix/>
          </a:blip>
          <a:srcRect b="0" l="0" r="0" t="0"/>
          <a:stretch/>
        </p:blipFill>
        <p:spPr>
          <a:xfrm>
            <a:off x="4288155" y="325211"/>
            <a:ext cx="4362449" cy="4362449"/>
          </a:xfrm>
          <a:prstGeom prst="rect">
            <a:avLst/>
          </a:prstGeom>
          <a:noFill/>
          <a:ln>
            <a:noFill/>
          </a:ln>
        </p:spPr>
      </p:pic>
      <p:sp>
        <p:nvSpPr>
          <p:cNvPr id="297" name="Google Shape;297;p31"/>
          <p:cNvSpPr txBox="1"/>
          <p:nvPr/>
        </p:nvSpPr>
        <p:spPr>
          <a:xfrm>
            <a:off x="396240" y="390525"/>
            <a:ext cx="3800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0E1B9A"/>
                </a:solidFill>
                <a:latin typeface="Arial"/>
                <a:ea typeface="Arial"/>
                <a:cs typeface="Arial"/>
                <a:sym typeface="Arial"/>
              </a:rPr>
              <a:t>I. Product positioning &amp; pricing strategy</a:t>
            </a:r>
            <a:endParaRPr b="1" sz="1500">
              <a:solidFill>
                <a:srgbClr val="0E1B9A"/>
              </a:solidFill>
              <a:latin typeface="Arial"/>
              <a:ea typeface="Arial"/>
              <a:cs typeface="Arial"/>
              <a:sym typeface="Arial"/>
            </a:endParaRPr>
          </a:p>
        </p:txBody>
      </p:sp>
      <p:sp>
        <p:nvSpPr>
          <p:cNvPr id="298" name="Google Shape;298;p31"/>
          <p:cNvSpPr txBox="1"/>
          <p:nvPr/>
        </p:nvSpPr>
        <p:spPr>
          <a:xfrm>
            <a:off x="548640" y="813644"/>
            <a:ext cx="3331500" cy="18972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1. Define target market and personas.</a:t>
            </a:r>
            <a:endParaRPr sz="1100"/>
          </a:p>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2. Select our product attributes to compare.</a:t>
            </a:r>
            <a:endParaRPr sz="1100"/>
          </a:p>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3. Identify existing products in the market.</a:t>
            </a:r>
            <a:endParaRPr sz="1100"/>
          </a:p>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4. Plot key competitors on the map.</a:t>
            </a:r>
            <a:endParaRPr sz="1100"/>
          </a:p>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5. Create and execute our pricing strategy.</a:t>
            </a:r>
            <a:endParaRPr b="1" sz="1200">
              <a:solidFill>
                <a:srgbClr val="3F3F3F"/>
              </a:solidFill>
              <a:latin typeface="Arial"/>
              <a:ea typeface="Arial"/>
              <a:cs typeface="Arial"/>
              <a:sym typeface="Arial"/>
            </a:endParaRPr>
          </a:p>
        </p:txBody>
      </p:sp>
      <p:sp>
        <p:nvSpPr>
          <p:cNvPr id="299" name="Google Shape;299;p31"/>
          <p:cNvSpPr txBox="1"/>
          <p:nvPr/>
        </p:nvSpPr>
        <p:spPr>
          <a:xfrm>
            <a:off x="4328268" y="4785253"/>
            <a:ext cx="4322400" cy="175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rgbClr val="757070"/>
                </a:solidFill>
                <a:latin typeface="Arial"/>
                <a:ea typeface="Arial"/>
                <a:cs typeface="Arial"/>
                <a:sym typeface="Arial"/>
              </a:rPr>
              <a:t>Source: https://www.productmarketingalliance.com/what-is-a-perceptual-product-positioning-map/</a:t>
            </a:r>
            <a:endParaRPr sz="700">
              <a:solidFill>
                <a:srgbClr val="75707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4"/>
          <p:cNvPicPr preferRelativeResize="0"/>
          <p:nvPr/>
        </p:nvPicPr>
        <p:blipFill rotWithShape="1">
          <a:blip r:embed="rId3">
            <a:alphaModFix/>
          </a:blip>
          <a:srcRect b="15604" l="0" r="0" t="0"/>
          <a:stretch/>
        </p:blipFill>
        <p:spPr>
          <a:xfrm>
            <a:off x="0" y="0"/>
            <a:ext cx="9144003" cy="5143501"/>
          </a:xfrm>
          <a:prstGeom prst="rect">
            <a:avLst/>
          </a:prstGeom>
          <a:noFill/>
          <a:ln>
            <a:noFill/>
          </a:ln>
        </p:spPr>
      </p:pic>
      <p:sp>
        <p:nvSpPr>
          <p:cNvPr id="97" name="Google Shape;97;p14"/>
          <p:cNvSpPr txBox="1"/>
          <p:nvPr>
            <p:ph type="title"/>
          </p:nvPr>
        </p:nvSpPr>
        <p:spPr>
          <a:xfrm>
            <a:off x="447775" y="32705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CCCCCC"/>
                </a:solidFill>
              </a:rPr>
              <a:t>Introduction</a:t>
            </a:r>
            <a:endParaRPr sz="4000">
              <a:solidFill>
                <a:srgbClr val="CCCCC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2"/>
          <p:cNvPicPr preferRelativeResize="0"/>
          <p:nvPr/>
        </p:nvPicPr>
        <p:blipFill rotWithShape="1">
          <a:blip r:embed="rId3">
            <a:alphaModFix/>
          </a:blip>
          <a:srcRect b="0" l="0" r="0" t="0"/>
          <a:stretch/>
        </p:blipFill>
        <p:spPr>
          <a:xfrm flipH="1">
            <a:off x="4299226" y="2731013"/>
            <a:ext cx="2118572" cy="2118572"/>
          </a:xfrm>
          <a:prstGeom prst="rect">
            <a:avLst/>
          </a:prstGeom>
          <a:noFill/>
          <a:ln>
            <a:noFill/>
          </a:ln>
        </p:spPr>
      </p:pic>
      <p:sp>
        <p:nvSpPr>
          <p:cNvPr id="305" name="Google Shape;305;p32"/>
          <p:cNvSpPr txBox="1"/>
          <p:nvPr/>
        </p:nvSpPr>
        <p:spPr>
          <a:xfrm>
            <a:off x="396240" y="390525"/>
            <a:ext cx="34014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II. Value propositions:</a:t>
            </a:r>
            <a:endParaRPr sz="1100"/>
          </a:p>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    Monitor indoor air quality about ..</a:t>
            </a:r>
            <a:endParaRPr b="1" sz="1500">
              <a:solidFill>
                <a:srgbClr val="0E1B9A"/>
              </a:solidFill>
              <a:latin typeface="Arial"/>
              <a:ea typeface="Arial"/>
              <a:cs typeface="Arial"/>
              <a:sym typeface="Arial"/>
            </a:endParaRPr>
          </a:p>
        </p:txBody>
      </p:sp>
      <p:sp>
        <p:nvSpPr>
          <p:cNvPr id="306" name="Google Shape;306;p32"/>
          <p:cNvSpPr txBox="1"/>
          <p:nvPr/>
        </p:nvSpPr>
        <p:spPr>
          <a:xfrm>
            <a:off x="605792" y="1189201"/>
            <a:ext cx="4586700" cy="11658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Comprehensive detecting carbon dioxide (CO₂), </a:t>
            </a:r>
            <a:br>
              <a:rPr b="1" lang="en" sz="1200">
                <a:solidFill>
                  <a:srgbClr val="3F3F3F"/>
                </a:solidFill>
                <a:latin typeface="Arial"/>
                <a:ea typeface="Arial"/>
                <a:cs typeface="Arial"/>
                <a:sym typeface="Arial"/>
              </a:rPr>
            </a:br>
            <a:r>
              <a:rPr b="1" lang="en" sz="1200">
                <a:solidFill>
                  <a:srgbClr val="3F3F3F"/>
                </a:solidFill>
                <a:latin typeface="Arial"/>
                <a:ea typeface="Arial"/>
                <a:cs typeface="Arial"/>
                <a:sym typeface="Arial"/>
              </a:rPr>
              <a:t>particulate matter (PM), volatile organic compounds (VOCs), humidity, and temperature.</a:t>
            </a:r>
            <a:endParaRPr b="1" sz="1200">
              <a:solidFill>
                <a:srgbClr val="3F3F3F"/>
              </a:solidFill>
              <a:latin typeface="Arial"/>
              <a:ea typeface="Arial"/>
              <a:cs typeface="Arial"/>
              <a:sym typeface="Arial"/>
            </a:endParaRPr>
          </a:p>
        </p:txBody>
      </p:sp>
      <p:grpSp>
        <p:nvGrpSpPr>
          <p:cNvPr id="307" name="Google Shape;307;p32"/>
          <p:cNvGrpSpPr/>
          <p:nvPr/>
        </p:nvGrpSpPr>
        <p:grpSpPr>
          <a:xfrm>
            <a:off x="6750909" y="2166201"/>
            <a:ext cx="1138698" cy="980343"/>
            <a:chOff x="2246677" y="5186409"/>
            <a:chExt cx="1518264" cy="1307124"/>
          </a:xfrm>
        </p:grpSpPr>
        <p:sp>
          <p:nvSpPr>
            <p:cNvPr id="308" name="Google Shape;308;p32"/>
            <p:cNvSpPr/>
            <p:nvPr/>
          </p:nvSpPr>
          <p:spPr>
            <a:xfrm>
              <a:off x="2246677" y="5186409"/>
              <a:ext cx="1518264" cy="1307124"/>
            </a:xfrm>
            <a:prstGeom prst="cloud">
              <a:avLst/>
            </a:prstGeom>
            <a:solidFill>
              <a:schemeClr val="lt1"/>
            </a:solidFill>
            <a:ln cap="flat" cmpd="sng" w="41275">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09" name="Google Shape;309;p32"/>
            <p:cNvPicPr preferRelativeResize="0"/>
            <p:nvPr/>
          </p:nvPicPr>
          <p:blipFill rotWithShape="1">
            <a:blip r:embed="rId4">
              <a:alphaModFix/>
            </a:blip>
            <a:srcRect b="0" l="0" r="0" t="0"/>
            <a:stretch/>
          </p:blipFill>
          <p:spPr>
            <a:xfrm>
              <a:off x="2643934" y="5478127"/>
              <a:ext cx="723731" cy="723731"/>
            </a:xfrm>
            <a:prstGeom prst="rect">
              <a:avLst/>
            </a:prstGeom>
            <a:noFill/>
            <a:ln>
              <a:noFill/>
            </a:ln>
          </p:spPr>
        </p:pic>
      </p:grpSp>
      <p:grpSp>
        <p:nvGrpSpPr>
          <p:cNvPr id="310" name="Google Shape;310;p32"/>
          <p:cNvGrpSpPr/>
          <p:nvPr/>
        </p:nvGrpSpPr>
        <p:grpSpPr>
          <a:xfrm>
            <a:off x="3453797" y="2543612"/>
            <a:ext cx="1138698" cy="980343"/>
            <a:chOff x="3766296" y="5580333"/>
            <a:chExt cx="1518264" cy="1307124"/>
          </a:xfrm>
        </p:grpSpPr>
        <p:sp>
          <p:nvSpPr>
            <p:cNvPr id="311" name="Google Shape;311;p32"/>
            <p:cNvSpPr/>
            <p:nvPr/>
          </p:nvSpPr>
          <p:spPr>
            <a:xfrm>
              <a:off x="3766296" y="5580333"/>
              <a:ext cx="1518264" cy="1307124"/>
            </a:xfrm>
            <a:prstGeom prst="cloud">
              <a:avLst/>
            </a:prstGeom>
            <a:solidFill>
              <a:schemeClr val="lt1"/>
            </a:solidFill>
            <a:ln cap="flat" cmpd="sng" w="41275">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12" name="Google Shape;312;p32"/>
            <p:cNvPicPr preferRelativeResize="0"/>
            <p:nvPr/>
          </p:nvPicPr>
          <p:blipFill rotWithShape="1">
            <a:blip r:embed="rId5">
              <a:alphaModFix/>
            </a:blip>
            <a:srcRect b="0" l="0" r="0" t="0"/>
            <a:stretch/>
          </p:blipFill>
          <p:spPr>
            <a:xfrm>
              <a:off x="4135141" y="5843639"/>
              <a:ext cx="780554" cy="780554"/>
            </a:xfrm>
            <a:prstGeom prst="rect">
              <a:avLst/>
            </a:prstGeom>
            <a:noFill/>
            <a:ln>
              <a:noFill/>
            </a:ln>
          </p:spPr>
        </p:pic>
      </p:grpSp>
      <p:grpSp>
        <p:nvGrpSpPr>
          <p:cNvPr id="313" name="Google Shape;313;p32"/>
          <p:cNvGrpSpPr/>
          <p:nvPr/>
        </p:nvGrpSpPr>
        <p:grpSpPr>
          <a:xfrm>
            <a:off x="7427132" y="770264"/>
            <a:ext cx="1138698" cy="980343"/>
            <a:chOff x="-230802" y="5578227"/>
            <a:chExt cx="1518264" cy="1307124"/>
          </a:xfrm>
        </p:grpSpPr>
        <p:sp>
          <p:nvSpPr>
            <p:cNvPr id="314" name="Google Shape;314;p32"/>
            <p:cNvSpPr/>
            <p:nvPr/>
          </p:nvSpPr>
          <p:spPr>
            <a:xfrm>
              <a:off x="-230802" y="5578227"/>
              <a:ext cx="1518264" cy="1307124"/>
            </a:xfrm>
            <a:prstGeom prst="cloud">
              <a:avLst/>
            </a:prstGeom>
            <a:solidFill>
              <a:schemeClr val="lt1"/>
            </a:solidFill>
            <a:ln cap="flat" cmpd="sng" w="41275">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15" name="Google Shape;315;p32"/>
            <p:cNvPicPr preferRelativeResize="0"/>
            <p:nvPr/>
          </p:nvPicPr>
          <p:blipFill rotWithShape="1">
            <a:blip r:embed="rId6">
              <a:alphaModFix/>
            </a:blip>
            <a:srcRect b="0" l="0" r="0" t="0"/>
            <a:stretch/>
          </p:blipFill>
          <p:spPr>
            <a:xfrm>
              <a:off x="201493" y="5904983"/>
              <a:ext cx="653654" cy="653654"/>
            </a:xfrm>
            <a:prstGeom prst="rect">
              <a:avLst/>
            </a:prstGeom>
            <a:noFill/>
            <a:ln>
              <a:noFill/>
            </a:ln>
          </p:spPr>
        </p:pic>
      </p:grpSp>
      <p:grpSp>
        <p:nvGrpSpPr>
          <p:cNvPr id="316" name="Google Shape;316;p32"/>
          <p:cNvGrpSpPr/>
          <p:nvPr/>
        </p:nvGrpSpPr>
        <p:grpSpPr>
          <a:xfrm>
            <a:off x="5243555" y="1750639"/>
            <a:ext cx="1138698" cy="980343"/>
            <a:chOff x="561001" y="4070860"/>
            <a:chExt cx="1518264" cy="1307124"/>
          </a:xfrm>
        </p:grpSpPr>
        <p:sp>
          <p:nvSpPr>
            <p:cNvPr id="317" name="Google Shape;317;p32"/>
            <p:cNvSpPr/>
            <p:nvPr/>
          </p:nvSpPr>
          <p:spPr>
            <a:xfrm>
              <a:off x="561001" y="4070860"/>
              <a:ext cx="1518264" cy="1307124"/>
            </a:xfrm>
            <a:prstGeom prst="cloud">
              <a:avLst/>
            </a:prstGeom>
            <a:solidFill>
              <a:schemeClr val="lt1"/>
            </a:solidFill>
            <a:ln cap="flat" cmpd="sng" w="41275">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18" name="Google Shape;318;p32"/>
            <p:cNvPicPr preferRelativeResize="0"/>
            <p:nvPr/>
          </p:nvPicPr>
          <p:blipFill rotWithShape="1">
            <a:blip r:embed="rId7">
              <a:alphaModFix/>
            </a:blip>
            <a:srcRect b="0" l="0" r="0" t="0"/>
            <a:stretch/>
          </p:blipFill>
          <p:spPr>
            <a:xfrm>
              <a:off x="987412" y="4391732"/>
              <a:ext cx="665423" cy="665423"/>
            </a:xfrm>
            <a:prstGeom prst="rect">
              <a:avLst/>
            </a:prstGeom>
            <a:noFill/>
            <a:ln>
              <a:noFill/>
            </a:ln>
          </p:spPr>
        </p:pic>
      </p:grpSp>
      <p:grpSp>
        <p:nvGrpSpPr>
          <p:cNvPr id="319" name="Google Shape;319;p32"/>
          <p:cNvGrpSpPr/>
          <p:nvPr/>
        </p:nvGrpSpPr>
        <p:grpSpPr>
          <a:xfrm>
            <a:off x="7235977" y="3523986"/>
            <a:ext cx="1138698" cy="980343"/>
            <a:chOff x="2298134" y="3283520"/>
            <a:chExt cx="1518264" cy="1307124"/>
          </a:xfrm>
        </p:grpSpPr>
        <p:sp>
          <p:nvSpPr>
            <p:cNvPr id="320" name="Google Shape;320;p32"/>
            <p:cNvSpPr/>
            <p:nvPr/>
          </p:nvSpPr>
          <p:spPr>
            <a:xfrm>
              <a:off x="2298134" y="3283520"/>
              <a:ext cx="1518264" cy="1307124"/>
            </a:xfrm>
            <a:prstGeom prst="cloud">
              <a:avLst/>
            </a:prstGeom>
            <a:solidFill>
              <a:schemeClr val="lt1"/>
            </a:solidFill>
            <a:ln cap="flat" cmpd="sng" w="41275">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21" name="Google Shape;321;p32"/>
            <p:cNvPicPr preferRelativeResize="0"/>
            <p:nvPr/>
          </p:nvPicPr>
          <p:blipFill rotWithShape="1">
            <a:blip r:embed="rId8">
              <a:alphaModFix/>
            </a:blip>
            <a:srcRect b="0" l="0" r="0" t="0"/>
            <a:stretch/>
          </p:blipFill>
          <p:spPr>
            <a:xfrm>
              <a:off x="2704410" y="3584257"/>
              <a:ext cx="705692" cy="70569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nvSpPr>
        <p:spPr>
          <a:xfrm>
            <a:off x="396240" y="390525"/>
            <a:ext cx="27546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III. Purchasing management:</a:t>
            </a:r>
            <a:endParaRPr b="1" sz="1500">
              <a:solidFill>
                <a:srgbClr val="0E1B9A"/>
              </a:solidFill>
              <a:latin typeface="Arial"/>
              <a:ea typeface="Arial"/>
              <a:cs typeface="Arial"/>
              <a:sym typeface="Arial"/>
            </a:endParaRPr>
          </a:p>
        </p:txBody>
      </p:sp>
      <p:sp>
        <p:nvSpPr>
          <p:cNvPr id="327" name="Google Shape;327;p33"/>
          <p:cNvSpPr txBox="1"/>
          <p:nvPr/>
        </p:nvSpPr>
        <p:spPr>
          <a:xfrm>
            <a:off x="661307" y="921203"/>
            <a:ext cx="32838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3F3F3F"/>
                </a:solidFill>
                <a:latin typeface="Arial"/>
                <a:ea typeface="Arial"/>
                <a:cs typeface="Arial"/>
                <a:sym typeface="Arial"/>
              </a:rPr>
              <a:t>Key Stages of the purchasing process</a:t>
            </a:r>
            <a:endParaRPr sz="1100"/>
          </a:p>
        </p:txBody>
      </p:sp>
      <p:grpSp>
        <p:nvGrpSpPr>
          <p:cNvPr id="328" name="Google Shape;328;p33"/>
          <p:cNvGrpSpPr/>
          <p:nvPr/>
        </p:nvGrpSpPr>
        <p:grpSpPr>
          <a:xfrm>
            <a:off x="3297797" y="4383796"/>
            <a:ext cx="3816129" cy="269100"/>
            <a:chOff x="4397063" y="5910373"/>
            <a:chExt cx="5088172" cy="358800"/>
          </a:xfrm>
        </p:grpSpPr>
        <p:sp>
          <p:nvSpPr>
            <p:cNvPr id="329" name="Google Shape;329;p33"/>
            <p:cNvSpPr/>
            <p:nvPr/>
          </p:nvSpPr>
          <p:spPr>
            <a:xfrm>
              <a:off x="4397063" y="5910373"/>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7</a:t>
              </a:r>
              <a:endParaRPr b="1" sz="1100">
                <a:solidFill>
                  <a:srgbClr val="0E1B9A"/>
                </a:solidFill>
                <a:latin typeface="Arial"/>
                <a:ea typeface="Arial"/>
                <a:cs typeface="Arial"/>
                <a:sym typeface="Arial"/>
              </a:endParaRPr>
            </a:p>
          </p:txBody>
        </p:sp>
        <p:sp>
          <p:nvSpPr>
            <p:cNvPr id="330" name="Google Shape;330;p33"/>
            <p:cNvSpPr txBox="1"/>
            <p:nvPr/>
          </p:nvSpPr>
          <p:spPr>
            <a:xfrm>
              <a:off x="4885935" y="5920505"/>
              <a:ext cx="45993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Review and supplier performance evaluation.</a:t>
              </a:r>
              <a:endParaRPr sz="1200">
                <a:solidFill>
                  <a:schemeClr val="dk1"/>
                </a:solidFill>
                <a:latin typeface="Arial"/>
                <a:ea typeface="Arial"/>
                <a:cs typeface="Arial"/>
                <a:sym typeface="Arial"/>
              </a:endParaRPr>
            </a:p>
          </p:txBody>
        </p:sp>
      </p:grpSp>
      <p:grpSp>
        <p:nvGrpSpPr>
          <p:cNvPr id="331" name="Google Shape;331;p33"/>
          <p:cNvGrpSpPr/>
          <p:nvPr/>
        </p:nvGrpSpPr>
        <p:grpSpPr>
          <a:xfrm>
            <a:off x="3297797" y="1470434"/>
            <a:ext cx="1814304" cy="349469"/>
            <a:chOff x="4397063" y="2069436"/>
            <a:chExt cx="2419072" cy="465959"/>
          </a:xfrm>
        </p:grpSpPr>
        <p:cxnSp>
          <p:nvCxnSpPr>
            <p:cNvPr id="332" name="Google Shape;332;p33"/>
            <p:cNvCxnSpPr/>
            <p:nvPr/>
          </p:nvCxnSpPr>
          <p:spPr>
            <a:xfrm>
              <a:off x="4576472" y="2319395"/>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33" name="Google Shape;333;p33"/>
            <p:cNvSpPr/>
            <p:nvPr/>
          </p:nvSpPr>
          <p:spPr>
            <a:xfrm>
              <a:off x="4397063" y="2069436"/>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1</a:t>
              </a:r>
              <a:endParaRPr b="1" sz="1100">
                <a:solidFill>
                  <a:srgbClr val="0E1B9A"/>
                </a:solidFill>
                <a:latin typeface="Arial"/>
                <a:ea typeface="Arial"/>
                <a:cs typeface="Arial"/>
                <a:sym typeface="Arial"/>
              </a:endParaRPr>
            </a:p>
          </p:txBody>
        </p:sp>
        <p:sp>
          <p:nvSpPr>
            <p:cNvPr id="334" name="Google Shape;334;p33"/>
            <p:cNvSpPr txBox="1"/>
            <p:nvPr/>
          </p:nvSpPr>
          <p:spPr>
            <a:xfrm>
              <a:off x="4885935" y="2079568"/>
              <a:ext cx="19302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Identifying needs.</a:t>
              </a:r>
              <a:endParaRPr sz="1200">
                <a:solidFill>
                  <a:schemeClr val="dk1"/>
                </a:solidFill>
                <a:latin typeface="Arial"/>
                <a:ea typeface="Arial"/>
                <a:cs typeface="Arial"/>
                <a:sym typeface="Arial"/>
              </a:endParaRPr>
            </a:p>
          </p:txBody>
        </p:sp>
      </p:grpSp>
      <p:grpSp>
        <p:nvGrpSpPr>
          <p:cNvPr id="335" name="Google Shape;335;p33"/>
          <p:cNvGrpSpPr/>
          <p:nvPr/>
        </p:nvGrpSpPr>
        <p:grpSpPr>
          <a:xfrm>
            <a:off x="3297797" y="1955994"/>
            <a:ext cx="4157679" cy="349469"/>
            <a:chOff x="4397063" y="2709592"/>
            <a:chExt cx="5543572" cy="465959"/>
          </a:xfrm>
        </p:grpSpPr>
        <p:cxnSp>
          <p:nvCxnSpPr>
            <p:cNvPr id="336" name="Google Shape;336;p33"/>
            <p:cNvCxnSpPr/>
            <p:nvPr/>
          </p:nvCxnSpPr>
          <p:spPr>
            <a:xfrm>
              <a:off x="4576472" y="2959551"/>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37" name="Google Shape;337;p33"/>
            <p:cNvSpPr/>
            <p:nvPr/>
          </p:nvSpPr>
          <p:spPr>
            <a:xfrm>
              <a:off x="4397063" y="2709592"/>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2</a:t>
              </a:r>
              <a:endParaRPr b="1" sz="1100">
                <a:solidFill>
                  <a:srgbClr val="0E1B9A"/>
                </a:solidFill>
                <a:latin typeface="Arial"/>
                <a:ea typeface="Arial"/>
                <a:cs typeface="Arial"/>
                <a:sym typeface="Arial"/>
              </a:endParaRPr>
            </a:p>
          </p:txBody>
        </p:sp>
        <p:sp>
          <p:nvSpPr>
            <p:cNvPr id="338" name="Google Shape;338;p33"/>
            <p:cNvSpPr txBox="1"/>
            <p:nvPr/>
          </p:nvSpPr>
          <p:spPr>
            <a:xfrm>
              <a:off x="4885935" y="2719724"/>
              <a:ext cx="50547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Supplier research and request for proposal (RFP).</a:t>
              </a:r>
              <a:endParaRPr sz="1200">
                <a:solidFill>
                  <a:schemeClr val="dk1"/>
                </a:solidFill>
                <a:latin typeface="Arial"/>
                <a:ea typeface="Arial"/>
                <a:cs typeface="Arial"/>
                <a:sym typeface="Arial"/>
              </a:endParaRPr>
            </a:p>
          </p:txBody>
        </p:sp>
      </p:grpSp>
      <p:grpSp>
        <p:nvGrpSpPr>
          <p:cNvPr id="339" name="Google Shape;339;p33"/>
          <p:cNvGrpSpPr/>
          <p:nvPr/>
        </p:nvGrpSpPr>
        <p:grpSpPr>
          <a:xfrm>
            <a:off x="3297797" y="2441555"/>
            <a:ext cx="3776754" cy="349469"/>
            <a:chOff x="4397063" y="3349748"/>
            <a:chExt cx="5035672" cy="465959"/>
          </a:xfrm>
        </p:grpSpPr>
        <p:cxnSp>
          <p:nvCxnSpPr>
            <p:cNvPr id="340" name="Google Shape;340;p33"/>
            <p:cNvCxnSpPr/>
            <p:nvPr/>
          </p:nvCxnSpPr>
          <p:spPr>
            <a:xfrm>
              <a:off x="4576472" y="3599707"/>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41" name="Google Shape;341;p33"/>
            <p:cNvSpPr/>
            <p:nvPr/>
          </p:nvSpPr>
          <p:spPr>
            <a:xfrm>
              <a:off x="4397063" y="3349748"/>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3</a:t>
              </a:r>
              <a:endParaRPr b="1" sz="1100">
                <a:solidFill>
                  <a:srgbClr val="0E1B9A"/>
                </a:solidFill>
                <a:latin typeface="Arial"/>
                <a:ea typeface="Arial"/>
                <a:cs typeface="Arial"/>
                <a:sym typeface="Arial"/>
              </a:endParaRPr>
            </a:p>
          </p:txBody>
        </p:sp>
        <p:sp>
          <p:nvSpPr>
            <p:cNvPr id="342" name="Google Shape;342;p33"/>
            <p:cNvSpPr txBox="1"/>
            <p:nvPr/>
          </p:nvSpPr>
          <p:spPr>
            <a:xfrm>
              <a:off x="4885935" y="3359880"/>
              <a:ext cx="45468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Purchase requisition and approval workflow.</a:t>
              </a:r>
              <a:endParaRPr sz="1100"/>
            </a:p>
          </p:txBody>
        </p:sp>
      </p:grpSp>
      <p:grpSp>
        <p:nvGrpSpPr>
          <p:cNvPr id="343" name="Google Shape;343;p33"/>
          <p:cNvGrpSpPr/>
          <p:nvPr/>
        </p:nvGrpSpPr>
        <p:grpSpPr>
          <a:xfrm>
            <a:off x="3297797" y="2927115"/>
            <a:ext cx="3335304" cy="349469"/>
            <a:chOff x="4397063" y="3989904"/>
            <a:chExt cx="4447072" cy="465959"/>
          </a:xfrm>
        </p:grpSpPr>
        <p:cxnSp>
          <p:nvCxnSpPr>
            <p:cNvPr id="344" name="Google Shape;344;p33"/>
            <p:cNvCxnSpPr/>
            <p:nvPr/>
          </p:nvCxnSpPr>
          <p:spPr>
            <a:xfrm>
              <a:off x="4576472" y="4239863"/>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45" name="Google Shape;345;p33"/>
            <p:cNvSpPr/>
            <p:nvPr/>
          </p:nvSpPr>
          <p:spPr>
            <a:xfrm>
              <a:off x="4397063" y="3989904"/>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4</a:t>
              </a:r>
              <a:endParaRPr b="1" sz="1100">
                <a:solidFill>
                  <a:srgbClr val="0E1B9A"/>
                </a:solidFill>
                <a:latin typeface="Arial"/>
                <a:ea typeface="Arial"/>
                <a:cs typeface="Arial"/>
                <a:sym typeface="Arial"/>
              </a:endParaRPr>
            </a:p>
          </p:txBody>
        </p:sp>
        <p:sp>
          <p:nvSpPr>
            <p:cNvPr id="346" name="Google Shape;346;p33"/>
            <p:cNvSpPr txBox="1"/>
            <p:nvPr/>
          </p:nvSpPr>
          <p:spPr>
            <a:xfrm>
              <a:off x="4885935" y="4000036"/>
              <a:ext cx="39582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Purchase order creation and issuance.</a:t>
              </a:r>
              <a:endParaRPr sz="1200">
                <a:solidFill>
                  <a:schemeClr val="dk1"/>
                </a:solidFill>
                <a:latin typeface="Arial"/>
                <a:ea typeface="Arial"/>
                <a:cs typeface="Arial"/>
                <a:sym typeface="Arial"/>
              </a:endParaRPr>
            </a:p>
          </p:txBody>
        </p:sp>
      </p:grpSp>
      <p:grpSp>
        <p:nvGrpSpPr>
          <p:cNvPr id="347" name="Google Shape;347;p33"/>
          <p:cNvGrpSpPr/>
          <p:nvPr/>
        </p:nvGrpSpPr>
        <p:grpSpPr>
          <a:xfrm>
            <a:off x="3297797" y="3412675"/>
            <a:ext cx="2403579" cy="349469"/>
            <a:chOff x="4397063" y="4630060"/>
            <a:chExt cx="3204772" cy="465959"/>
          </a:xfrm>
        </p:grpSpPr>
        <p:cxnSp>
          <p:nvCxnSpPr>
            <p:cNvPr id="348" name="Google Shape;348;p33"/>
            <p:cNvCxnSpPr/>
            <p:nvPr/>
          </p:nvCxnSpPr>
          <p:spPr>
            <a:xfrm>
              <a:off x="4576472" y="4880019"/>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49" name="Google Shape;349;p33"/>
            <p:cNvSpPr/>
            <p:nvPr/>
          </p:nvSpPr>
          <p:spPr>
            <a:xfrm>
              <a:off x="4397063" y="4630060"/>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5</a:t>
              </a:r>
              <a:endParaRPr b="1" sz="1100">
                <a:solidFill>
                  <a:srgbClr val="0E1B9A"/>
                </a:solidFill>
                <a:latin typeface="Arial"/>
                <a:ea typeface="Arial"/>
                <a:cs typeface="Arial"/>
                <a:sym typeface="Arial"/>
              </a:endParaRPr>
            </a:p>
          </p:txBody>
        </p:sp>
        <p:sp>
          <p:nvSpPr>
            <p:cNvPr id="350" name="Google Shape;350;p33"/>
            <p:cNvSpPr txBox="1"/>
            <p:nvPr/>
          </p:nvSpPr>
          <p:spPr>
            <a:xfrm>
              <a:off x="4885935" y="4640192"/>
              <a:ext cx="27159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Receiving and inspection.</a:t>
              </a:r>
              <a:endParaRPr sz="1200">
                <a:solidFill>
                  <a:schemeClr val="dk1"/>
                </a:solidFill>
                <a:latin typeface="Arial"/>
                <a:ea typeface="Arial"/>
                <a:cs typeface="Arial"/>
                <a:sym typeface="Arial"/>
              </a:endParaRPr>
            </a:p>
          </p:txBody>
        </p:sp>
      </p:grpSp>
      <p:grpSp>
        <p:nvGrpSpPr>
          <p:cNvPr id="351" name="Google Shape;351;p33"/>
          <p:cNvGrpSpPr/>
          <p:nvPr/>
        </p:nvGrpSpPr>
        <p:grpSpPr>
          <a:xfrm>
            <a:off x="3297797" y="3898236"/>
            <a:ext cx="2754579" cy="349469"/>
            <a:chOff x="4397063" y="5270216"/>
            <a:chExt cx="3672772" cy="465959"/>
          </a:xfrm>
        </p:grpSpPr>
        <p:cxnSp>
          <p:nvCxnSpPr>
            <p:cNvPr id="352" name="Google Shape;352;p33"/>
            <p:cNvCxnSpPr/>
            <p:nvPr/>
          </p:nvCxnSpPr>
          <p:spPr>
            <a:xfrm>
              <a:off x="4576472" y="5520175"/>
              <a:ext cx="0" cy="216000"/>
            </a:xfrm>
            <a:prstGeom prst="straightConnector1">
              <a:avLst/>
            </a:prstGeom>
            <a:noFill/>
            <a:ln cap="flat" cmpd="sng" w="57150">
              <a:solidFill>
                <a:schemeClr val="accent1"/>
              </a:solidFill>
              <a:prstDash val="solid"/>
              <a:miter lim="800000"/>
              <a:headEnd len="sm" w="sm" type="none"/>
              <a:tailEnd len="med" w="med" type="triangle"/>
            </a:ln>
          </p:spPr>
        </p:cxnSp>
        <p:sp>
          <p:nvSpPr>
            <p:cNvPr id="353" name="Google Shape;353;p33"/>
            <p:cNvSpPr/>
            <p:nvPr/>
          </p:nvSpPr>
          <p:spPr>
            <a:xfrm>
              <a:off x="4397063" y="5270216"/>
              <a:ext cx="358800" cy="358800"/>
            </a:xfrm>
            <a:prstGeom prst="ellipse">
              <a:avLst/>
            </a:prstGeom>
            <a:solidFill>
              <a:schemeClr val="lt1"/>
            </a:solidFill>
            <a:ln cap="flat" cmpd="sng" w="762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sz="1100">
                  <a:solidFill>
                    <a:srgbClr val="0E1B9A"/>
                  </a:solidFill>
                  <a:latin typeface="Arial"/>
                  <a:ea typeface="Arial"/>
                  <a:cs typeface="Arial"/>
                  <a:sym typeface="Arial"/>
                </a:rPr>
                <a:t>6</a:t>
              </a:r>
              <a:endParaRPr b="1" sz="1100">
                <a:solidFill>
                  <a:srgbClr val="0E1B9A"/>
                </a:solidFill>
                <a:latin typeface="Arial"/>
                <a:ea typeface="Arial"/>
                <a:cs typeface="Arial"/>
                <a:sym typeface="Arial"/>
              </a:endParaRPr>
            </a:p>
          </p:txBody>
        </p:sp>
        <p:sp>
          <p:nvSpPr>
            <p:cNvPr id="354" name="Google Shape;354;p33"/>
            <p:cNvSpPr txBox="1"/>
            <p:nvPr/>
          </p:nvSpPr>
          <p:spPr>
            <a:xfrm>
              <a:off x="4885935" y="5280348"/>
              <a:ext cx="3183900" cy="336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latin typeface="Arial"/>
                  <a:ea typeface="Arial"/>
                  <a:cs typeface="Arial"/>
                  <a:sym typeface="Arial"/>
                </a:rPr>
                <a:t>Invoice approval and payment.</a:t>
              </a:r>
              <a:endParaRPr sz="11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nvSpPr>
        <p:spPr>
          <a:xfrm>
            <a:off x="396240" y="251732"/>
            <a:ext cx="29088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IV. Supply chain management:</a:t>
            </a:r>
            <a:endParaRPr b="1" sz="1500">
              <a:solidFill>
                <a:srgbClr val="0E1B9A"/>
              </a:solidFill>
              <a:latin typeface="Arial"/>
              <a:ea typeface="Arial"/>
              <a:cs typeface="Arial"/>
              <a:sym typeface="Arial"/>
            </a:endParaRPr>
          </a:p>
        </p:txBody>
      </p:sp>
      <p:grpSp>
        <p:nvGrpSpPr>
          <p:cNvPr id="360" name="Google Shape;360;p34"/>
          <p:cNvGrpSpPr/>
          <p:nvPr/>
        </p:nvGrpSpPr>
        <p:grpSpPr>
          <a:xfrm>
            <a:off x="787193" y="779840"/>
            <a:ext cx="7569565" cy="4163729"/>
            <a:chOff x="1049590" y="1105103"/>
            <a:chExt cx="10092753" cy="5551639"/>
          </a:xfrm>
        </p:grpSpPr>
        <p:pic>
          <p:nvPicPr>
            <p:cNvPr id="361" name="Google Shape;361;p34"/>
            <p:cNvPicPr preferRelativeResize="0"/>
            <p:nvPr/>
          </p:nvPicPr>
          <p:blipFill rotWithShape="1">
            <a:blip r:embed="rId3">
              <a:alphaModFix/>
            </a:blip>
            <a:srcRect b="0" l="0" r="0" t="0"/>
            <a:stretch/>
          </p:blipFill>
          <p:spPr>
            <a:xfrm>
              <a:off x="4066080" y="1615885"/>
              <a:ext cx="714127" cy="714127"/>
            </a:xfrm>
            <a:prstGeom prst="rect">
              <a:avLst/>
            </a:prstGeom>
            <a:noFill/>
            <a:ln>
              <a:noFill/>
            </a:ln>
          </p:spPr>
        </p:pic>
        <p:pic>
          <p:nvPicPr>
            <p:cNvPr id="362" name="Google Shape;362;p34"/>
            <p:cNvPicPr preferRelativeResize="0"/>
            <p:nvPr/>
          </p:nvPicPr>
          <p:blipFill rotWithShape="1">
            <a:blip r:embed="rId4">
              <a:alphaModFix/>
            </a:blip>
            <a:srcRect b="0" l="0" r="0" t="0"/>
            <a:stretch/>
          </p:blipFill>
          <p:spPr>
            <a:xfrm>
              <a:off x="1373974" y="1657901"/>
              <a:ext cx="707757" cy="707757"/>
            </a:xfrm>
            <a:prstGeom prst="rect">
              <a:avLst/>
            </a:prstGeom>
            <a:noFill/>
            <a:ln>
              <a:noFill/>
            </a:ln>
          </p:spPr>
        </p:pic>
        <p:pic>
          <p:nvPicPr>
            <p:cNvPr id="363" name="Google Shape;363;p34"/>
            <p:cNvPicPr preferRelativeResize="0"/>
            <p:nvPr/>
          </p:nvPicPr>
          <p:blipFill rotWithShape="1">
            <a:blip r:embed="rId5">
              <a:alphaModFix/>
            </a:blip>
            <a:srcRect b="0" l="0" r="0" t="0"/>
            <a:stretch/>
          </p:blipFill>
          <p:spPr>
            <a:xfrm>
              <a:off x="10225707" y="1518419"/>
              <a:ext cx="847239" cy="847239"/>
            </a:xfrm>
            <a:prstGeom prst="rect">
              <a:avLst/>
            </a:prstGeom>
            <a:noFill/>
            <a:ln>
              <a:noFill/>
            </a:ln>
          </p:spPr>
        </p:pic>
        <p:pic>
          <p:nvPicPr>
            <p:cNvPr id="364" name="Google Shape;364;p34"/>
            <p:cNvPicPr preferRelativeResize="0"/>
            <p:nvPr/>
          </p:nvPicPr>
          <p:blipFill rotWithShape="1">
            <a:blip r:embed="rId6">
              <a:alphaModFix/>
            </a:blip>
            <a:srcRect b="0" l="0" r="0" t="0"/>
            <a:stretch/>
          </p:blipFill>
          <p:spPr>
            <a:xfrm>
              <a:off x="7159541" y="1552167"/>
              <a:ext cx="779743" cy="779743"/>
            </a:xfrm>
            <a:prstGeom prst="rect">
              <a:avLst/>
            </a:prstGeom>
            <a:noFill/>
            <a:ln>
              <a:noFill/>
            </a:ln>
          </p:spPr>
        </p:pic>
        <p:sp>
          <p:nvSpPr>
            <p:cNvPr id="365" name="Google Shape;365;p34"/>
            <p:cNvSpPr txBox="1"/>
            <p:nvPr/>
          </p:nvSpPr>
          <p:spPr>
            <a:xfrm>
              <a:off x="1248469" y="1138851"/>
              <a:ext cx="8868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Suppliers</a:t>
              </a:r>
              <a:endParaRPr b="1" sz="900">
                <a:solidFill>
                  <a:srgbClr val="3F3F3F"/>
                </a:solidFill>
                <a:latin typeface="Arial"/>
                <a:ea typeface="Arial"/>
                <a:cs typeface="Arial"/>
                <a:sym typeface="Arial"/>
              </a:endParaRPr>
            </a:p>
          </p:txBody>
        </p:sp>
        <p:sp>
          <p:nvSpPr>
            <p:cNvPr id="366" name="Google Shape;366;p34"/>
            <p:cNvSpPr txBox="1"/>
            <p:nvPr/>
          </p:nvSpPr>
          <p:spPr>
            <a:xfrm>
              <a:off x="3834627" y="1168821"/>
              <a:ext cx="12426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Manufacturers</a:t>
              </a:r>
              <a:endParaRPr b="1" sz="900">
                <a:solidFill>
                  <a:srgbClr val="3F3F3F"/>
                </a:solidFill>
                <a:latin typeface="Arial"/>
                <a:ea typeface="Arial"/>
                <a:cs typeface="Arial"/>
                <a:sym typeface="Arial"/>
              </a:endParaRPr>
            </a:p>
          </p:txBody>
        </p:sp>
        <p:sp>
          <p:nvSpPr>
            <p:cNvPr id="367" name="Google Shape;367;p34"/>
            <p:cNvSpPr txBox="1"/>
            <p:nvPr/>
          </p:nvSpPr>
          <p:spPr>
            <a:xfrm>
              <a:off x="6103792" y="1105103"/>
              <a:ext cx="28911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Warehouses and distribution centers</a:t>
              </a:r>
              <a:endParaRPr b="1" sz="900">
                <a:solidFill>
                  <a:srgbClr val="3F3F3F"/>
                </a:solidFill>
                <a:latin typeface="Arial"/>
                <a:ea typeface="Arial"/>
                <a:cs typeface="Arial"/>
                <a:sym typeface="Arial"/>
              </a:endParaRPr>
            </a:p>
          </p:txBody>
        </p:sp>
        <p:sp>
          <p:nvSpPr>
            <p:cNvPr id="368" name="Google Shape;368;p34"/>
            <p:cNvSpPr txBox="1"/>
            <p:nvPr/>
          </p:nvSpPr>
          <p:spPr>
            <a:xfrm>
              <a:off x="10156243" y="1105103"/>
              <a:ext cx="9861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Customers</a:t>
              </a:r>
              <a:endParaRPr b="1" sz="900">
                <a:solidFill>
                  <a:srgbClr val="3F3F3F"/>
                </a:solidFill>
                <a:latin typeface="Arial"/>
                <a:ea typeface="Arial"/>
                <a:cs typeface="Arial"/>
                <a:sym typeface="Arial"/>
              </a:endParaRPr>
            </a:p>
          </p:txBody>
        </p:sp>
        <p:pic>
          <p:nvPicPr>
            <p:cNvPr id="369" name="Google Shape;369;p34"/>
            <p:cNvPicPr preferRelativeResize="0"/>
            <p:nvPr/>
          </p:nvPicPr>
          <p:blipFill rotWithShape="1">
            <a:blip r:embed="rId7">
              <a:alphaModFix/>
            </a:blip>
            <a:srcRect b="0" l="0" r="0" t="0"/>
            <a:stretch/>
          </p:blipFill>
          <p:spPr>
            <a:xfrm>
              <a:off x="7255331" y="4962336"/>
              <a:ext cx="588162" cy="588162"/>
            </a:xfrm>
            <a:prstGeom prst="rect">
              <a:avLst/>
            </a:prstGeom>
            <a:noFill/>
            <a:ln>
              <a:noFill/>
            </a:ln>
          </p:spPr>
        </p:pic>
        <p:pic>
          <p:nvPicPr>
            <p:cNvPr id="370" name="Google Shape;370;p34"/>
            <p:cNvPicPr preferRelativeResize="0"/>
            <p:nvPr/>
          </p:nvPicPr>
          <p:blipFill rotWithShape="1">
            <a:blip r:embed="rId8">
              <a:alphaModFix/>
            </a:blip>
            <a:srcRect b="0" l="0" r="0" t="0"/>
            <a:stretch/>
          </p:blipFill>
          <p:spPr>
            <a:xfrm>
              <a:off x="1486902" y="4996820"/>
              <a:ext cx="594829" cy="594829"/>
            </a:xfrm>
            <a:prstGeom prst="rect">
              <a:avLst/>
            </a:prstGeom>
            <a:noFill/>
            <a:ln>
              <a:noFill/>
            </a:ln>
          </p:spPr>
        </p:pic>
        <p:grpSp>
          <p:nvGrpSpPr>
            <p:cNvPr id="371" name="Google Shape;371;p34"/>
            <p:cNvGrpSpPr/>
            <p:nvPr/>
          </p:nvGrpSpPr>
          <p:grpSpPr>
            <a:xfrm>
              <a:off x="1049590" y="6205242"/>
              <a:ext cx="1377405" cy="451500"/>
              <a:chOff x="852293" y="6045353"/>
              <a:chExt cx="1377405" cy="451500"/>
            </a:xfrm>
          </p:grpSpPr>
          <p:sp>
            <p:nvSpPr>
              <p:cNvPr id="372" name="Google Shape;372;p34"/>
              <p:cNvSpPr txBox="1"/>
              <p:nvPr/>
            </p:nvSpPr>
            <p:spPr>
              <a:xfrm>
                <a:off x="1020698" y="6045353"/>
                <a:ext cx="1209000" cy="451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rgbClr val="3F3F3F"/>
                    </a:solidFill>
                    <a:latin typeface="Arial"/>
                    <a:ea typeface="Arial"/>
                    <a:cs typeface="Arial"/>
                    <a:sym typeface="Arial"/>
                  </a:rPr>
                  <a:t>Material costs</a:t>
                </a:r>
                <a:endParaRPr b="1" sz="900">
                  <a:solidFill>
                    <a:srgbClr val="3F3F3F"/>
                  </a:solidFill>
                  <a:latin typeface="Arial"/>
                  <a:ea typeface="Arial"/>
                  <a:cs typeface="Arial"/>
                  <a:sym typeface="Arial"/>
                </a:endParaRPr>
              </a:p>
            </p:txBody>
          </p:sp>
          <p:pic>
            <p:nvPicPr>
              <p:cNvPr id="373" name="Google Shape;373;p34"/>
              <p:cNvPicPr preferRelativeResize="0"/>
              <p:nvPr/>
            </p:nvPicPr>
            <p:blipFill rotWithShape="1">
              <a:blip r:embed="rId9">
                <a:alphaModFix/>
              </a:blip>
              <a:srcRect b="0" l="0" r="0" t="0"/>
              <a:stretch/>
            </p:blipFill>
            <p:spPr>
              <a:xfrm>
                <a:off x="852293" y="6069551"/>
                <a:ext cx="228603" cy="228603"/>
              </a:xfrm>
              <a:prstGeom prst="rect">
                <a:avLst/>
              </a:prstGeom>
              <a:noFill/>
              <a:ln>
                <a:noFill/>
              </a:ln>
            </p:spPr>
          </p:pic>
        </p:grpSp>
        <p:grpSp>
          <p:nvGrpSpPr>
            <p:cNvPr id="374" name="Google Shape;374;p34"/>
            <p:cNvGrpSpPr/>
            <p:nvPr/>
          </p:nvGrpSpPr>
          <p:grpSpPr>
            <a:xfrm>
              <a:off x="3495035" y="6205242"/>
              <a:ext cx="1860304" cy="271800"/>
              <a:chOff x="3363050" y="6045353"/>
              <a:chExt cx="1860304" cy="271800"/>
            </a:xfrm>
          </p:grpSpPr>
          <p:sp>
            <p:nvSpPr>
              <p:cNvPr id="375" name="Google Shape;375;p34"/>
              <p:cNvSpPr txBox="1"/>
              <p:nvPr/>
            </p:nvSpPr>
            <p:spPr>
              <a:xfrm>
                <a:off x="3533454" y="6045353"/>
                <a:ext cx="1689900" cy="27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rgbClr val="3F3F3F"/>
                    </a:solidFill>
                    <a:latin typeface="Arial"/>
                    <a:ea typeface="Arial"/>
                    <a:cs typeface="Arial"/>
                    <a:sym typeface="Arial"/>
                  </a:rPr>
                  <a:t>Manufacturing costs</a:t>
                </a:r>
                <a:endParaRPr b="1" sz="900">
                  <a:solidFill>
                    <a:srgbClr val="3F3F3F"/>
                  </a:solidFill>
                  <a:latin typeface="Arial"/>
                  <a:ea typeface="Arial"/>
                  <a:cs typeface="Arial"/>
                  <a:sym typeface="Arial"/>
                </a:endParaRPr>
              </a:p>
            </p:txBody>
          </p:sp>
          <p:pic>
            <p:nvPicPr>
              <p:cNvPr id="376" name="Google Shape;376;p34"/>
              <p:cNvPicPr preferRelativeResize="0"/>
              <p:nvPr/>
            </p:nvPicPr>
            <p:blipFill rotWithShape="1">
              <a:blip r:embed="rId9">
                <a:alphaModFix/>
              </a:blip>
              <a:srcRect b="0" l="0" r="0" t="0"/>
              <a:stretch/>
            </p:blipFill>
            <p:spPr>
              <a:xfrm>
                <a:off x="3363050" y="6069551"/>
                <a:ext cx="228603" cy="228603"/>
              </a:xfrm>
              <a:prstGeom prst="rect">
                <a:avLst/>
              </a:prstGeom>
              <a:noFill/>
              <a:ln>
                <a:noFill/>
              </a:ln>
            </p:spPr>
          </p:pic>
        </p:grpSp>
        <p:pic>
          <p:nvPicPr>
            <p:cNvPr id="377" name="Google Shape;377;p34"/>
            <p:cNvPicPr preferRelativeResize="0"/>
            <p:nvPr/>
          </p:nvPicPr>
          <p:blipFill rotWithShape="1">
            <a:blip r:embed="rId10">
              <a:alphaModFix/>
            </a:blip>
            <a:srcRect b="0" l="0" r="0" t="0"/>
            <a:stretch/>
          </p:blipFill>
          <p:spPr>
            <a:xfrm>
              <a:off x="4251454" y="4520586"/>
              <a:ext cx="594484" cy="594484"/>
            </a:xfrm>
            <a:prstGeom prst="rect">
              <a:avLst/>
            </a:prstGeom>
            <a:noFill/>
            <a:ln>
              <a:noFill/>
            </a:ln>
          </p:spPr>
        </p:pic>
        <p:pic>
          <p:nvPicPr>
            <p:cNvPr id="378" name="Google Shape;378;p34"/>
            <p:cNvPicPr preferRelativeResize="0"/>
            <p:nvPr/>
          </p:nvPicPr>
          <p:blipFill rotWithShape="1">
            <a:blip r:embed="rId11">
              <a:alphaModFix/>
            </a:blip>
            <a:srcRect b="0" l="0" r="0" t="0"/>
            <a:stretch/>
          </p:blipFill>
          <p:spPr>
            <a:xfrm>
              <a:off x="10285265" y="4070030"/>
              <a:ext cx="728122" cy="728122"/>
            </a:xfrm>
            <a:prstGeom prst="rect">
              <a:avLst/>
            </a:prstGeom>
            <a:noFill/>
            <a:ln>
              <a:noFill/>
            </a:ln>
          </p:spPr>
        </p:pic>
        <p:pic>
          <p:nvPicPr>
            <p:cNvPr id="379" name="Google Shape;379;p34"/>
            <p:cNvPicPr preferRelativeResize="0"/>
            <p:nvPr/>
          </p:nvPicPr>
          <p:blipFill rotWithShape="1">
            <a:blip r:embed="rId12">
              <a:alphaModFix/>
            </a:blip>
            <a:srcRect b="0" l="0" r="0" t="0"/>
            <a:stretch/>
          </p:blipFill>
          <p:spPr>
            <a:xfrm>
              <a:off x="10267556" y="5364423"/>
              <a:ext cx="763541" cy="763541"/>
            </a:xfrm>
            <a:prstGeom prst="rect">
              <a:avLst/>
            </a:prstGeom>
            <a:noFill/>
            <a:ln>
              <a:noFill/>
            </a:ln>
          </p:spPr>
        </p:pic>
        <p:pic>
          <p:nvPicPr>
            <p:cNvPr id="380" name="Google Shape;380;p34"/>
            <p:cNvPicPr preferRelativeResize="0"/>
            <p:nvPr/>
          </p:nvPicPr>
          <p:blipFill rotWithShape="1">
            <a:blip r:embed="rId13">
              <a:alphaModFix/>
            </a:blip>
            <a:srcRect b="0" l="0" r="0" t="0"/>
            <a:stretch/>
          </p:blipFill>
          <p:spPr>
            <a:xfrm>
              <a:off x="10338327" y="2768640"/>
              <a:ext cx="621998" cy="621998"/>
            </a:xfrm>
            <a:prstGeom prst="rect">
              <a:avLst/>
            </a:prstGeom>
            <a:noFill/>
            <a:ln>
              <a:noFill/>
            </a:ln>
          </p:spPr>
        </p:pic>
        <p:pic>
          <p:nvPicPr>
            <p:cNvPr id="381" name="Google Shape;381;p34"/>
            <p:cNvPicPr preferRelativeResize="0"/>
            <p:nvPr/>
          </p:nvPicPr>
          <p:blipFill rotWithShape="1">
            <a:blip r:embed="rId14">
              <a:alphaModFix/>
            </a:blip>
            <a:srcRect b="0" l="0" r="0" t="0"/>
            <a:stretch/>
          </p:blipFill>
          <p:spPr>
            <a:xfrm>
              <a:off x="5006769" y="3102814"/>
              <a:ext cx="671233" cy="671233"/>
            </a:xfrm>
            <a:prstGeom prst="rect">
              <a:avLst/>
            </a:prstGeom>
            <a:noFill/>
            <a:ln>
              <a:noFill/>
            </a:ln>
          </p:spPr>
        </p:pic>
        <p:pic>
          <p:nvPicPr>
            <p:cNvPr id="382" name="Google Shape;382;p34"/>
            <p:cNvPicPr preferRelativeResize="0"/>
            <p:nvPr/>
          </p:nvPicPr>
          <p:blipFill rotWithShape="1">
            <a:blip r:embed="rId15">
              <a:alphaModFix/>
            </a:blip>
            <a:srcRect b="0" l="0" r="0" t="0"/>
            <a:stretch/>
          </p:blipFill>
          <p:spPr>
            <a:xfrm>
              <a:off x="1829545" y="3236155"/>
              <a:ext cx="637908" cy="637908"/>
            </a:xfrm>
            <a:prstGeom prst="rect">
              <a:avLst/>
            </a:prstGeom>
            <a:noFill/>
            <a:ln>
              <a:noFill/>
            </a:ln>
          </p:spPr>
        </p:pic>
        <p:pic>
          <p:nvPicPr>
            <p:cNvPr id="383" name="Google Shape;383;p34"/>
            <p:cNvPicPr preferRelativeResize="0"/>
            <p:nvPr/>
          </p:nvPicPr>
          <p:blipFill rotWithShape="1">
            <a:blip r:embed="rId16">
              <a:alphaModFix/>
            </a:blip>
            <a:srcRect b="0" l="0" r="0" t="0"/>
            <a:stretch/>
          </p:blipFill>
          <p:spPr>
            <a:xfrm>
              <a:off x="7974093" y="3238074"/>
              <a:ext cx="589509" cy="589509"/>
            </a:xfrm>
            <a:prstGeom prst="rect">
              <a:avLst/>
            </a:prstGeom>
            <a:noFill/>
            <a:ln>
              <a:noFill/>
            </a:ln>
          </p:spPr>
        </p:pic>
        <p:cxnSp>
          <p:nvCxnSpPr>
            <p:cNvPr id="384" name="Google Shape;384;p34"/>
            <p:cNvCxnSpPr/>
            <p:nvPr/>
          </p:nvCxnSpPr>
          <p:spPr>
            <a:xfrm flipH="1" rot="10800000">
              <a:off x="2296352" y="1934215"/>
              <a:ext cx="1538400" cy="108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85" name="Google Shape;385;p34"/>
            <p:cNvCxnSpPr/>
            <p:nvPr/>
          </p:nvCxnSpPr>
          <p:spPr>
            <a:xfrm>
              <a:off x="2296352" y="2043115"/>
              <a:ext cx="2549400" cy="1347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86" name="Google Shape;386;p34"/>
            <p:cNvCxnSpPr/>
            <p:nvPr/>
          </p:nvCxnSpPr>
          <p:spPr>
            <a:xfrm>
              <a:off x="2296352" y="2043115"/>
              <a:ext cx="1968300" cy="2486400"/>
            </a:xfrm>
            <a:prstGeom prst="straightConnector1">
              <a:avLst/>
            </a:prstGeom>
            <a:noFill/>
            <a:ln cap="flat" cmpd="sng" w="9525">
              <a:solidFill>
                <a:schemeClr val="accent1"/>
              </a:solidFill>
              <a:prstDash val="solid"/>
              <a:miter lim="800000"/>
              <a:headEnd len="sm" w="sm" type="none"/>
              <a:tailEnd len="med" w="med" type="triangle"/>
            </a:ln>
          </p:spPr>
        </p:cxnSp>
        <p:grpSp>
          <p:nvGrpSpPr>
            <p:cNvPr id="387" name="Google Shape;387;p34"/>
            <p:cNvGrpSpPr/>
            <p:nvPr/>
          </p:nvGrpSpPr>
          <p:grpSpPr>
            <a:xfrm>
              <a:off x="6788286" y="6205242"/>
              <a:ext cx="1487044" cy="271800"/>
              <a:chOff x="6678073" y="6045353"/>
              <a:chExt cx="1487044" cy="271800"/>
            </a:xfrm>
          </p:grpSpPr>
          <p:sp>
            <p:nvSpPr>
              <p:cNvPr id="388" name="Google Shape;388;p34"/>
              <p:cNvSpPr txBox="1"/>
              <p:nvPr/>
            </p:nvSpPr>
            <p:spPr>
              <a:xfrm>
                <a:off x="6843917" y="6045353"/>
                <a:ext cx="1321200" cy="27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rgbClr val="3F3F3F"/>
                    </a:solidFill>
                    <a:latin typeface="Arial"/>
                    <a:ea typeface="Arial"/>
                    <a:cs typeface="Arial"/>
                    <a:sym typeface="Arial"/>
                  </a:rPr>
                  <a:t>Inventory costs</a:t>
                </a:r>
                <a:endParaRPr b="1" sz="900">
                  <a:solidFill>
                    <a:srgbClr val="3F3F3F"/>
                  </a:solidFill>
                  <a:latin typeface="Arial"/>
                  <a:ea typeface="Arial"/>
                  <a:cs typeface="Arial"/>
                  <a:sym typeface="Arial"/>
                </a:endParaRPr>
              </a:p>
            </p:txBody>
          </p:sp>
          <p:pic>
            <p:nvPicPr>
              <p:cNvPr id="389" name="Google Shape;389;p34"/>
              <p:cNvPicPr preferRelativeResize="0"/>
              <p:nvPr/>
            </p:nvPicPr>
            <p:blipFill rotWithShape="1">
              <a:blip r:embed="rId9">
                <a:alphaModFix/>
              </a:blip>
              <a:srcRect b="0" l="0" r="0" t="0"/>
              <a:stretch/>
            </p:blipFill>
            <p:spPr>
              <a:xfrm>
                <a:off x="6678073" y="6069551"/>
                <a:ext cx="228603" cy="228603"/>
              </a:xfrm>
              <a:prstGeom prst="rect">
                <a:avLst/>
              </a:prstGeom>
              <a:noFill/>
              <a:ln>
                <a:noFill/>
              </a:ln>
            </p:spPr>
          </p:pic>
        </p:grpSp>
        <p:sp>
          <p:nvSpPr>
            <p:cNvPr id="390" name="Google Shape;390;p34"/>
            <p:cNvSpPr/>
            <p:nvPr/>
          </p:nvSpPr>
          <p:spPr>
            <a:xfrm rot="-5400000">
              <a:off x="7342491" y="5749812"/>
              <a:ext cx="460500" cy="295800"/>
            </a:xfrm>
            <a:prstGeom prst="rightArrow">
              <a:avLst>
                <a:gd fmla="val 50000" name="adj1"/>
                <a:gd fmla="val 50000" name="adj2"/>
              </a:avLst>
            </a:prstGeom>
            <a:gradFill>
              <a:gsLst>
                <a:gs pos="0">
                  <a:srgbClr val="F6F9FC"/>
                </a:gs>
                <a:gs pos="2000">
                  <a:srgbClr val="F6F9FC"/>
                </a:gs>
                <a:gs pos="70000">
                  <a:srgbClr val="CCE0F2"/>
                </a:gs>
                <a:gs pos="100000">
                  <a:srgbClr val="CCE0F2"/>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 name="Google Shape;391;p34"/>
            <p:cNvSpPr/>
            <p:nvPr/>
          </p:nvSpPr>
          <p:spPr>
            <a:xfrm rot="-5400000">
              <a:off x="4046129" y="5521513"/>
              <a:ext cx="917100" cy="295800"/>
            </a:xfrm>
            <a:prstGeom prst="rightArrow">
              <a:avLst>
                <a:gd fmla="val 50000" name="adj1"/>
                <a:gd fmla="val 50000" name="adj2"/>
              </a:avLst>
            </a:prstGeom>
            <a:gradFill>
              <a:gsLst>
                <a:gs pos="0">
                  <a:srgbClr val="F6F9FC"/>
                </a:gs>
                <a:gs pos="2000">
                  <a:srgbClr val="F6F9FC"/>
                </a:gs>
                <a:gs pos="70000">
                  <a:srgbClr val="CCE0F2"/>
                </a:gs>
                <a:gs pos="100000">
                  <a:srgbClr val="CCE0F2"/>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2" name="Google Shape;392;p34"/>
            <p:cNvSpPr/>
            <p:nvPr/>
          </p:nvSpPr>
          <p:spPr>
            <a:xfrm rot="-5400000">
              <a:off x="1518735" y="5749810"/>
              <a:ext cx="460500" cy="295800"/>
            </a:xfrm>
            <a:prstGeom prst="rightArrow">
              <a:avLst>
                <a:gd fmla="val 50000" name="adj1"/>
                <a:gd fmla="val 50000" name="adj2"/>
              </a:avLst>
            </a:prstGeom>
            <a:gradFill>
              <a:gsLst>
                <a:gs pos="0">
                  <a:srgbClr val="F6F9FC"/>
                </a:gs>
                <a:gs pos="2000">
                  <a:srgbClr val="F6F9FC"/>
                </a:gs>
                <a:gs pos="70000">
                  <a:srgbClr val="CCE0F2"/>
                </a:gs>
                <a:gs pos="100000">
                  <a:srgbClr val="CCE0F2"/>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393" name="Google Shape;393;p34"/>
            <p:cNvCxnSpPr/>
            <p:nvPr/>
          </p:nvCxnSpPr>
          <p:spPr>
            <a:xfrm flipH="1" rot="10800000">
              <a:off x="2125275" y="2467549"/>
              <a:ext cx="1984200" cy="2815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4" name="Google Shape;394;p34"/>
            <p:cNvCxnSpPr/>
            <p:nvPr/>
          </p:nvCxnSpPr>
          <p:spPr>
            <a:xfrm flipH="1" rot="10800000">
              <a:off x="2125275" y="4847449"/>
              <a:ext cx="1980300" cy="435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5" name="Google Shape;395;p34"/>
            <p:cNvCxnSpPr/>
            <p:nvPr/>
          </p:nvCxnSpPr>
          <p:spPr>
            <a:xfrm>
              <a:off x="2592646" y="3708333"/>
              <a:ext cx="1556400" cy="958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6" name="Google Shape;396;p34"/>
            <p:cNvCxnSpPr/>
            <p:nvPr/>
          </p:nvCxnSpPr>
          <p:spPr>
            <a:xfrm flipH="1" rot="10800000">
              <a:off x="5783121" y="2162874"/>
              <a:ext cx="1376400" cy="1075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7" name="Google Shape;397;p34"/>
            <p:cNvCxnSpPr/>
            <p:nvPr/>
          </p:nvCxnSpPr>
          <p:spPr>
            <a:xfrm flipH="1" rot="10800000">
              <a:off x="5783121" y="2111455"/>
              <a:ext cx="4287600" cy="1124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8" name="Google Shape;398;p34"/>
            <p:cNvCxnSpPr/>
            <p:nvPr/>
          </p:nvCxnSpPr>
          <p:spPr>
            <a:xfrm>
              <a:off x="5783121" y="3238074"/>
              <a:ext cx="2043900" cy="340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9" name="Google Shape;399;p34"/>
            <p:cNvCxnSpPr/>
            <p:nvPr/>
          </p:nvCxnSpPr>
          <p:spPr>
            <a:xfrm>
              <a:off x="4943101" y="4890986"/>
              <a:ext cx="2216400" cy="473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0" name="Google Shape;400;p34"/>
            <p:cNvCxnSpPr/>
            <p:nvPr/>
          </p:nvCxnSpPr>
          <p:spPr>
            <a:xfrm flipH="1" rot="10800000">
              <a:off x="4942414" y="3739121"/>
              <a:ext cx="2884500" cy="1160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1" name="Google Shape;401;p34"/>
            <p:cNvCxnSpPr/>
            <p:nvPr/>
          </p:nvCxnSpPr>
          <p:spPr>
            <a:xfrm flipH="1" rot="10800000">
              <a:off x="4943101" y="4506386"/>
              <a:ext cx="5213100" cy="384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2" name="Google Shape;402;p34"/>
            <p:cNvCxnSpPr/>
            <p:nvPr/>
          </p:nvCxnSpPr>
          <p:spPr>
            <a:xfrm flipH="1" rot="10800000">
              <a:off x="7974093" y="4695223"/>
              <a:ext cx="2182200" cy="616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3" name="Google Shape;403;p34"/>
            <p:cNvCxnSpPr/>
            <p:nvPr/>
          </p:nvCxnSpPr>
          <p:spPr>
            <a:xfrm>
              <a:off x="7972515" y="5316006"/>
              <a:ext cx="2183700" cy="464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4" name="Google Shape;404;p34"/>
            <p:cNvCxnSpPr/>
            <p:nvPr/>
          </p:nvCxnSpPr>
          <p:spPr>
            <a:xfrm flipH="1" rot="10800000">
              <a:off x="8680415" y="2332026"/>
              <a:ext cx="1390200" cy="1246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5" name="Google Shape;405;p34"/>
            <p:cNvCxnSpPr/>
            <p:nvPr/>
          </p:nvCxnSpPr>
          <p:spPr>
            <a:xfrm>
              <a:off x="4959143" y="2111546"/>
              <a:ext cx="5266500" cy="1080000"/>
            </a:xfrm>
            <a:prstGeom prst="straightConnector1">
              <a:avLst/>
            </a:prstGeom>
            <a:noFill/>
            <a:ln cap="flat" cmpd="sng" w="9525">
              <a:solidFill>
                <a:schemeClr val="accent1"/>
              </a:solidFill>
              <a:prstDash val="solid"/>
              <a:miter lim="800000"/>
              <a:headEnd len="sm" w="sm" type="none"/>
              <a:tailEnd len="med" w="med" type="triangle"/>
            </a:ln>
          </p:spPr>
        </p:cxnSp>
        <p:grpSp>
          <p:nvGrpSpPr>
            <p:cNvPr id="406" name="Google Shape;406;p34"/>
            <p:cNvGrpSpPr/>
            <p:nvPr/>
          </p:nvGrpSpPr>
          <p:grpSpPr>
            <a:xfrm>
              <a:off x="5046932" y="5591649"/>
              <a:ext cx="1866377" cy="374400"/>
              <a:chOff x="6725527" y="6956840"/>
              <a:chExt cx="1866377" cy="374400"/>
            </a:xfrm>
          </p:grpSpPr>
          <p:sp>
            <p:nvSpPr>
              <p:cNvPr id="407" name="Google Shape;407;p34"/>
              <p:cNvSpPr txBox="1"/>
              <p:nvPr/>
            </p:nvSpPr>
            <p:spPr>
              <a:xfrm>
                <a:off x="6884904" y="6956840"/>
                <a:ext cx="17070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Transportation costs</a:t>
                </a:r>
                <a:endParaRPr b="1" sz="900">
                  <a:solidFill>
                    <a:srgbClr val="3F3F3F"/>
                  </a:solidFill>
                  <a:latin typeface="Arial"/>
                  <a:ea typeface="Arial"/>
                  <a:cs typeface="Arial"/>
                  <a:sym typeface="Arial"/>
                </a:endParaRPr>
              </a:p>
            </p:txBody>
          </p:sp>
          <p:pic>
            <p:nvPicPr>
              <p:cNvPr id="408" name="Google Shape;408;p34"/>
              <p:cNvPicPr preferRelativeResize="0"/>
              <p:nvPr/>
            </p:nvPicPr>
            <p:blipFill rotWithShape="1">
              <a:blip r:embed="rId9">
                <a:alphaModFix/>
              </a:blip>
              <a:srcRect b="0" l="0" r="0" t="0"/>
              <a:stretch/>
            </p:blipFill>
            <p:spPr>
              <a:xfrm>
                <a:off x="6725527" y="7037008"/>
                <a:ext cx="228603" cy="228603"/>
              </a:xfrm>
              <a:prstGeom prst="rect">
                <a:avLst/>
              </a:prstGeom>
              <a:noFill/>
              <a:ln>
                <a:noFill/>
              </a:ln>
            </p:spPr>
          </p:pic>
        </p:grpSp>
        <p:sp>
          <p:nvSpPr>
            <p:cNvPr id="409" name="Google Shape;409;p34"/>
            <p:cNvSpPr/>
            <p:nvPr/>
          </p:nvSpPr>
          <p:spPr>
            <a:xfrm rot="-5400000">
              <a:off x="5800731" y="5242610"/>
              <a:ext cx="358800" cy="295800"/>
            </a:xfrm>
            <a:prstGeom prst="rightArrow">
              <a:avLst>
                <a:gd fmla="val 50000" name="adj1"/>
                <a:gd fmla="val 50000" name="adj2"/>
              </a:avLst>
            </a:prstGeom>
            <a:gradFill>
              <a:gsLst>
                <a:gs pos="0">
                  <a:srgbClr val="F6F9FC"/>
                </a:gs>
                <a:gs pos="2000">
                  <a:srgbClr val="F6F9FC"/>
                </a:gs>
                <a:gs pos="70000">
                  <a:srgbClr val="CCE0F2"/>
                </a:gs>
                <a:gs pos="100000">
                  <a:srgbClr val="CCE0F2"/>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410" name="Google Shape;410;p34"/>
            <p:cNvGrpSpPr/>
            <p:nvPr/>
          </p:nvGrpSpPr>
          <p:grpSpPr>
            <a:xfrm>
              <a:off x="2184144" y="5591649"/>
              <a:ext cx="1866377" cy="374400"/>
              <a:chOff x="6725527" y="6956840"/>
              <a:chExt cx="1866377" cy="374400"/>
            </a:xfrm>
          </p:grpSpPr>
          <p:sp>
            <p:nvSpPr>
              <p:cNvPr id="411" name="Google Shape;411;p34"/>
              <p:cNvSpPr txBox="1"/>
              <p:nvPr/>
            </p:nvSpPr>
            <p:spPr>
              <a:xfrm>
                <a:off x="6884904" y="6956840"/>
                <a:ext cx="1707000" cy="374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900">
                    <a:solidFill>
                      <a:srgbClr val="3F3F3F"/>
                    </a:solidFill>
                    <a:latin typeface="Arial"/>
                    <a:ea typeface="Arial"/>
                    <a:cs typeface="Arial"/>
                    <a:sym typeface="Arial"/>
                  </a:rPr>
                  <a:t>Transportation costs</a:t>
                </a:r>
                <a:endParaRPr b="1" sz="900">
                  <a:solidFill>
                    <a:srgbClr val="3F3F3F"/>
                  </a:solidFill>
                  <a:latin typeface="Arial"/>
                  <a:ea typeface="Arial"/>
                  <a:cs typeface="Arial"/>
                  <a:sym typeface="Arial"/>
                </a:endParaRPr>
              </a:p>
            </p:txBody>
          </p:sp>
          <p:pic>
            <p:nvPicPr>
              <p:cNvPr id="412" name="Google Shape;412;p34"/>
              <p:cNvPicPr preferRelativeResize="0"/>
              <p:nvPr/>
            </p:nvPicPr>
            <p:blipFill rotWithShape="1">
              <a:blip r:embed="rId9">
                <a:alphaModFix/>
              </a:blip>
              <a:srcRect b="0" l="0" r="0" t="0"/>
              <a:stretch/>
            </p:blipFill>
            <p:spPr>
              <a:xfrm>
                <a:off x="6725527" y="7037008"/>
                <a:ext cx="228603" cy="228603"/>
              </a:xfrm>
              <a:prstGeom prst="rect">
                <a:avLst/>
              </a:prstGeom>
              <a:noFill/>
              <a:ln>
                <a:noFill/>
              </a:ln>
            </p:spPr>
          </p:pic>
        </p:grpSp>
        <p:sp>
          <p:nvSpPr>
            <p:cNvPr id="413" name="Google Shape;413;p34"/>
            <p:cNvSpPr/>
            <p:nvPr/>
          </p:nvSpPr>
          <p:spPr>
            <a:xfrm rot="-5400000">
              <a:off x="2937943" y="5242610"/>
              <a:ext cx="358800" cy="295800"/>
            </a:xfrm>
            <a:prstGeom prst="rightArrow">
              <a:avLst>
                <a:gd fmla="val 50000" name="adj1"/>
                <a:gd fmla="val 50000" name="adj2"/>
              </a:avLst>
            </a:prstGeom>
            <a:gradFill>
              <a:gsLst>
                <a:gs pos="0">
                  <a:srgbClr val="F6F9FC"/>
                </a:gs>
                <a:gs pos="2000">
                  <a:srgbClr val="F6F9FC"/>
                </a:gs>
                <a:gs pos="70000">
                  <a:srgbClr val="CCE0F2"/>
                </a:gs>
                <a:gs pos="100000">
                  <a:srgbClr val="CCE0F2"/>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5"/>
          <p:cNvSpPr txBox="1"/>
          <p:nvPr/>
        </p:nvSpPr>
        <p:spPr>
          <a:xfrm>
            <a:off x="396240" y="259898"/>
            <a:ext cx="19905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V. Key partnerships:</a:t>
            </a:r>
            <a:endParaRPr b="1" sz="1500">
              <a:solidFill>
                <a:srgbClr val="0E1B9A"/>
              </a:solidFill>
              <a:latin typeface="Arial"/>
              <a:ea typeface="Arial"/>
              <a:cs typeface="Arial"/>
              <a:sym typeface="Arial"/>
            </a:endParaRPr>
          </a:p>
        </p:txBody>
      </p:sp>
      <p:grpSp>
        <p:nvGrpSpPr>
          <p:cNvPr id="419" name="Google Shape;419;p35"/>
          <p:cNvGrpSpPr/>
          <p:nvPr/>
        </p:nvGrpSpPr>
        <p:grpSpPr>
          <a:xfrm>
            <a:off x="3469991" y="1167379"/>
            <a:ext cx="1846800" cy="1450322"/>
            <a:chOff x="4553963" y="1164619"/>
            <a:chExt cx="2462400" cy="1933762"/>
          </a:xfrm>
        </p:grpSpPr>
        <p:sp>
          <p:nvSpPr>
            <p:cNvPr id="420" name="Google Shape;420;p35"/>
            <p:cNvSpPr txBox="1"/>
            <p:nvPr/>
          </p:nvSpPr>
          <p:spPr>
            <a:xfrm>
              <a:off x="4553963" y="2762381"/>
              <a:ext cx="24624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Components suppliers</a:t>
              </a:r>
              <a:endParaRPr sz="1200">
                <a:solidFill>
                  <a:schemeClr val="dk1"/>
                </a:solidFill>
                <a:latin typeface="Arial"/>
                <a:ea typeface="Arial"/>
                <a:cs typeface="Arial"/>
                <a:sym typeface="Arial"/>
              </a:endParaRPr>
            </a:p>
          </p:txBody>
        </p:sp>
        <p:pic>
          <p:nvPicPr>
            <p:cNvPr id="421" name="Google Shape;421;p35"/>
            <p:cNvPicPr preferRelativeResize="0"/>
            <p:nvPr/>
          </p:nvPicPr>
          <p:blipFill rotWithShape="1">
            <a:blip r:embed="rId3">
              <a:alphaModFix/>
            </a:blip>
            <a:srcRect b="0" l="0" r="0" t="0"/>
            <a:stretch/>
          </p:blipFill>
          <p:spPr>
            <a:xfrm>
              <a:off x="5013631" y="1164619"/>
              <a:ext cx="1543199" cy="1543199"/>
            </a:xfrm>
            <a:prstGeom prst="rect">
              <a:avLst/>
            </a:prstGeom>
            <a:noFill/>
            <a:ln>
              <a:noFill/>
            </a:ln>
          </p:spPr>
        </p:pic>
      </p:grpSp>
      <p:grpSp>
        <p:nvGrpSpPr>
          <p:cNvPr id="422" name="Google Shape;422;p35"/>
          <p:cNvGrpSpPr/>
          <p:nvPr/>
        </p:nvGrpSpPr>
        <p:grpSpPr>
          <a:xfrm>
            <a:off x="1897035" y="3272049"/>
            <a:ext cx="2231325" cy="1268428"/>
            <a:chOff x="2529380" y="4362732"/>
            <a:chExt cx="2975100" cy="1691237"/>
          </a:xfrm>
        </p:grpSpPr>
        <p:sp>
          <p:nvSpPr>
            <p:cNvPr id="423" name="Google Shape;423;p35"/>
            <p:cNvSpPr txBox="1"/>
            <p:nvPr/>
          </p:nvSpPr>
          <p:spPr>
            <a:xfrm>
              <a:off x="2529380" y="5717969"/>
              <a:ext cx="29751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Website Maintenance Center</a:t>
              </a:r>
              <a:endParaRPr sz="1200">
                <a:solidFill>
                  <a:schemeClr val="dk1"/>
                </a:solidFill>
                <a:latin typeface="Arial"/>
                <a:ea typeface="Arial"/>
                <a:cs typeface="Arial"/>
                <a:sym typeface="Arial"/>
              </a:endParaRPr>
            </a:p>
          </p:txBody>
        </p:sp>
        <p:pic>
          <p:nvPicPr>
            <p:cNvPr id="424" name="Google Shape;424;p35"/>
            <p:cNvPicPr preferRelativeResize="0"/>
            <p:nvPr/>
          </p:nvPicPr>
          <p:blipFill rotWithShape="1">
            <a:blip r:embed="rId4">
              <a:alphaModFix/>
            </a:blip>
            <a:srcRect b="0" l="0" r="0" t="0"/>
            <a:stretch/>
          </p:blipFill>
          <p:spPr>
            <a:xfrm>
              <a:off x="3462265" y="4362732"/>
              <a:ext cx="1109213" cy="1109213"/>
            </a:xfrm>
            <a:prstGeom prst="rect">
              <a:avLst/>
            </a:prstGeom>
            <a:noFill/>
            <a:ln>
              <a:noFill/>
            </a:ln>
          </p:spPr>
        </p:pic>
      </p:grpSp>
      <p:grpSp>
        <p:nvGrpSpPr>
          <p:cNvPr id="425" name="Google Shape;425;p35"/>
          <p:cNvGrpSpPr/>
          <p:nvPr/>
        </p:nvGrpSpPr>
        <p:grpSpPr>
          <a:xfrm>
            <a:off x="6378418" y="1219993"/>
            <a:ext cx="1319175" cy="1397707"/>
            <a:chOff x="8504557" y="1234772"/>
            <a:chExt cx="1758900" cy="1863609"/>
          </a:xfrm>
        </p:grpSpPr>
        <p:sp>
          <p:nvSpPr>
            <p:cNvPr id="426" name="Google Shape;426;p35"/>
            <p:cNvSpPr txBox="1"/>
            <p:nvPr/>
          </p:nvSpPr>
          <p:spPr>
            <a:xfrm>
              <a:off x="8504557" y="2762381"/>
              <a:ext cx="17589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Logistics center</a:t>
              </a:r>
              <a:endParaRPr sz="1200">
                <a:solidFill>
                  <a:schemeClr val="dk1"/>
                </a:solidFill>
                <a:latin typeface="Arial"/>
                <a:ea typeface="Arial"/>
                <a:cs typeface="Arial"/>
                <a:sym typeface="Arial"/>
              </a:endParaRPr>
            </a:p>
          </p:txBody>
        </p:sp>
        <p:pic>
          <p:nvPicPr>
            <p:cNvPr id="427" name="Google Shape;427;p35"/>
            <p:cNvPicPr preferRelativeResize="0"/>
            <p:nvPr/>
          </p:nvPicPr>
          <p:blipFill rotWithShape="1">
            <a:blip r:embed="rId5">
              <a:alphaModFix/>
            </a:blip>
            <a:srcRect b="0" l="0" r="0" t="0"/>
            <a:stretch/>
          </p:blipFill>
          <p:spPr>
            <a:xfrm>
              <a:off x="8682519" y="1234772"/>
              <a:ext cx="1402892" cy="1402892"/>
            </a:xfrm>
            <a:prstGeom prst="rect">
              <a:avLst/>
            </a:prstGeom>
            <a:noFill/>
            <a:ln>
              <a:noFill/>
            </a:ln>
          </p:spPr>
        </p:pic>
      </p:grpSp>
      <p:grpSp>
        <p:nvGrpSpPr>
          <p:cNvPr id="428" name="Google Shape;428;p35"/>
          <p:cNvGrpSpPr/>
          <p:nvPr/>
        </p:nvGrpSpPr>
        <p:grpSpPr>
          <a:xfrm>
            <a:off x="1461525" y="1234339"/>
            <a:ext cx="946939" cy="1383361"/>
            <a:chOff x="2155528" y="1253899"/>
            <a:chExt cx="1262586" cy="1844482"/>
          </a:xfrm>
        </p:grpSpPr>
        <p:sp>
          <p:nvSpPr>
            <p:cNvPr id="429" name="Google Shape;429;p35"/>
            <p:cNvSpPr txBox="1"/>
            <p:nvPr/>
          </p:nvSpPr>
          <p:spPr>
            <a:xfrm>
              <a:off x="2460450" y="2762381"/>
              <a:ext cx="6528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OEM</a:t>
              </a:r>
              <a:endParaRPr sz="1200">
                <a:solidFill>
                  <a:schemeClr val="dk1"/>
                </a:solidFill>
                <a:latin typeface="Arial"/>
                <a:ea typeface="Arial"/>
                <a:cs typeface="Arial"/>
                <a:sym typeface="Arial"/>
              </a:endParaRPr>
            </a:p>
          </p:txBody>
        </p:sp>
        <p:pic>
          <p:nvPicPr>
            <p:cNvPr id="430" name="Google Shape;430;p35"/>
            <p:cNvPicPr preferRelativeResize="0"/>
            <p:nvPr/>
          </p:nvPicPr>
          <p:blipFill rotWithShape="1">
            <a:blip r:embed="rId6">
              <a:alphaModFix/>
            </a:blip>
            <a:srcRect b="0" l="0" r="0" t="0"/>
            <a:stretch/>
          </p:blipFill>
          <p:spPr>
            <a:xfrm>
              <a:off x="2155528" y="1253899"/>
              <a:ext cx="1262586" cy="1262586"/>
            </a:xfrm>
            <a:prstGeom prst="rect">
              <a:avLst/>
            </a:prstGeom>
            <a:noFill/>
            <a:ln>
              <a:noFill/>
            </a:ln>
          </p:spPr>
        </p:pic>
      </p:grpSp>
      <p:grpSp>
        <p:nvGrpSpPr>
          <p:cNvPr id="431" name="Google Shape;431;p35"/>
          <p:cNvGrpSpPr/>
          <p:nvPr/>
        </p:nvGrpSpPr>
        <p:grpSpPr>
          <a:xfrm>
            <a:off x="5148073" y="3208565"/>
            <a:ext cx="1721925" cy="1331912"/>
            <a:chOff x="6864097" y="4278086"/>
            <a:chExt cx="2295900" cy="1775883"/>
          </a:xfrm>
        </p:grpSpPr>
        <p:sp>
          <p:nvSpPr>
            <p:cNvPr id="432" name="Google Shape;432;p35"/>
            <p:cNvSpPr txBox="1"/>
            <p:nvPr/>
          </p:nvSpPr>
          <p:spPr>
            <a:xfrm>
              <a:off x="6864097" y="5717969"/>
              <a:ext cx="22959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E-commerce platform</a:t>
              </a:r>
              <a:endParaRPr sz="1200">
                <a:solidFill>
                  <a:schemeClr val="dk1"/>
                </a:solidFill>
                <a:latin typeface="Arial"/>
                <a:ea typeface="Arial"/>
                <a:cs typeface="Arial"/>
                <a:sym typeface="Arial"/>
              </a:endParaRPr>
            </a:p>
          </p:txBody>
        </p:sp>
        <p:pic>
          <p:nvPicPr>
            <p:cNvPr id="433" name="Google Shape;433;p35"/>
            <p:cNvPicPr preferRelativeResize="0"/>
            <p:nvPr/>
          </p:nvPicPr>
          <p:blipFill rotWithShape="1">
            <a:blip r:embed="rId7">
              <a:alphaModFix/>
            </a:blip>
            <a:srcRect b="0" l="0" r="0" t="0"/>
            <a:stretch/>
          </p:blipFill>
          <p:spPr>
            <a:xfrm>
              <a:off x="7372755" y="4278086"/>
              <a:ext cx="1278505" cy="127850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nvSpPr>
        <p:spPr>
          <a:xfrm>
            <a:off x="396240" y="390525"/>
            <a:ext cx="23388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VI. Customer segments:</a:t>
            </a:r>
            <a:endParaRPr b="1" sz="1500">
              <a:solidFill>
                <a:srgbClr val="0E1B9A"/>
              </a:solidFill>
              <a:latin typeface="Arial"/>
              <a:ea typeface="Arial"/>
              <a:cs typeface="Arial"/>
              <a:sym typeface="Arial"/>
            </a:endParaRPr>
          </a:p>
        </p:txBody>
      </p:sp>
      <p:grpSp>
        <p:nvGrpSpPr>
          <p:cNvPr id="439" name="Google Shape;439;p36"/>
          <p:cNvGrpSpPr/>
          <p:nvPr/>
        </p:nvGrpSpPr>
        <p:grpSpPr>
          <a:xfrm>
            <a:off x="6932952" y="1624846"/>
            <a:ext cx="1138230" cy="1698344"/>
            <a:chOff x="9243936" y="2166461"/>
            <a:chExt cx="1517640" cy="2264459"/>
          </a:xfrm>
        </p:grpSpPr>
        <p:sp>
          <p:nvSpPr>
            <p:cNvPr id="440" name="Google Shape;440;p36"/>
            <p:cNvSpPr txBox="1"/>
            <p:nvPr/>
          </p:nvSpPr>
          <p:spPr>
            <a:xfrm>
              <a:off x="9328533" y="4094920"/>
              <a:ext cx="13485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Distributors</a:t>
              </a:r>
              <a:endParaRPr sz="1200">
                <a:solidFill>
                  <a:schemeClr val="dk1"/>
                </a:solidFill>
                <a:latin typeface="Arial"/>
                <a:ea typeface="Arial"/>
                <a:cs typeface="Arial"/>
                <a:sym typeface="Arial"/>
              </a:endParaRPr>
            </a:p>
          </p:txBody>
        </p:sp>
        <p:pic>
          <p:nvPicPr>
            <p:cNvPr id="441" name="Google Shape;441;p36"/>
            <p:cNvPicPr preferRelativeResize="0"/>
            <p:nvPr/>
          </p:nvPicPr>
          <p:blipFill rotWithShape="1">
            <a:blip r:embed="rId3">
              <a:alphaModFix/>
            </a:blip>
            <a:srcRect b="0" l="0" r="0" t="0"/>
            <a:stretch/>
          </p:blipFill>
          <p:spPr>
            <a:xfrm>
              <a:off x="9243936" y="2166461"/>
              <a:ext cx="1517640" cy="1517640"/>
            </a:xfrm>
            <a:prstGeom prst="rect">
              <a:avLst/>
            </a:prstGeom>
            <a:noFill/>
            <a:ln>
              <a:noFill/>
            </a:ln>
          </p:spPr>
        </p:pic>
      </p:grpSp>
      <p:grpSp>
        <p:nvGrpSpPr>
          <p:cNvPr id="442" name="Google Shape;442;p36"/>
          <p:cNvGrpSpPr/>
          <p:nvPr/>
        </p:nvGrpSpPr>
        <p:grpSpPr>
          <a:xfrm>
            <a:off x="1072819" y="1728207"/>
            <a:ext cx="931508" cy="1777683"/>
            <a:chOff x="1430425" y="2304276"/>
            <a:chExt cx="1242010" cy="2370244"/>
          </a:xfrm>
        </p:grpSpPr>
        <p:sp>
          <p:nvSpPr>
            <p:cNvPr id="443" name="Google Shape;443;p36"/>
            <p:cNvSpPr txBox="1"/>
            <p:nvPr/>
          </p:nvSpPr>
          <p:spPr>
            <a:xfrm>
              <a:off x="1554339" y="4094920"/>
              <a:ext cx="994200" cy="579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Hospital</a:t>
              </a:r>
              <a:endParaRPr sz="1200">
                <a:solidFill>
                  <a:schemeClr val="dk1"/>
                </a:solidFill>
                <a:latin typeface="Arial"/>
                <a:ea typeface="Arial"/>
                <a:cs typeface="Arial"/>
                <a:sym typeface="Arial"/>
              </a:endParaRPr>
            </a:p>
          </p:txBody>
        </p:sp>
        <p:pic>
          <p:nvPicPr>
            <p:cNvPr id="444" name="Google Shape;444;p36"/>
            <p:cNvPicPr preferRelativeResize="0"/>
            <p:nvPr/>
          </p:nvPicPr>
          <p:blipFill rotWithShape="1">
            <a:blip r:embed="rId4">
              <a:alphaModFix/>
            </a:blip>
            <a:srcRect b="0" l="0" r="0" t="0"/>
            <a:stretch/>
          </p:blipFill>
          <p:spPr>
            <a:xfrm>
              <a:off x="1430425" y="2304276"/>
              <a:ext cx="1242010" cy="1242010"/>
            </a:xfrm>
            <a:prstGeom prst="rect">
              <a:avLst/>
            </a:prstGeom>
            <a:noFill/>
            <a:ln>
              <a:noFill/>
            </a:ln>
          </p:spPr>
        </p:pic>
      </p:grpSp>
      <p:grpSp>
        <p:nvGrpSpPr>
          <p:cNvPr id="445" name="Google Shape;445;p36"/>
          <p:cNvGrpSpPr/>
          <p:nvPr/>
        </p:nvGrpSpPr>
        <p:grpSpPr>
          <a:xfrm>
            <a:off x="2753367" y="1655704"/>
            <a:ext cx="1172475" cy="1667485"/>
            <a:chOff x="3671156" y="2207606"/>
            <a:chExt cx="1563300" cy="2223314"/>
          </a:xfrm>
        </p:grpSpPr>
        <p:sp>
          <p:nvSpPr>
            <p:cNvPr id="446" name="Google Shape;446;p36"/>
            <p:cNvSpPr txBox="1"/>
            <p:nvPr/>
          </p:nvSpPr>
          <p:spPr>
            <a:xfrm>
              <a:off x="3671156" y="4094920"/>
              <a:ext cx="1563300" cy="33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latin typeface="Arial"/>
                  <a:ea typeface="Arial"/>
                  <a:cs typeface="Arial"/>
                  <a:sym typeface="Arial"/>
                </a:rPr>
                <a:t>Nursing home</a:t>
              </a:r>
              <a:endParaRPr sz="1200">
                <a:solidFill>
                  <a:schemeClr val="dk1"/>
                </a:solidFill>
                <a:latin typeface="Arial"/>
                <a:ea typeface="Arial"/>
                <a:cs typeface="Arial"/>
                <a:sym typeface="Arial"/>
              </a:endParaRPr>
            </a:p>
          </p:txBody>
        </p:sp>
        <p:pic>
          <p:nvPicPr>
            <p:cNvPr id="447" name="Google Shape;447;p36"/>
            <p:cNvPicPr preferRelativeResize="0"/>
            <p:nvPr/>
          </p:nvPicPr>
          <p:blipFill rotWithShape="1">
            <a:blip r:embed="rId5">
              <a:alphaModFix/>
            </a:blip>
            <a:srcRect b="0" l="0" r="0" t="0"/>
            <a:stretch/>
          </p:blipFill>
          <p:spPr>
            <a:xfrm>
              <a:off x="3671156" y="2207606"/>
              <a:ext cx="1563248" cy="1563248"/>
            </a:xfrm>
            <a:prstGeom prst="rect">
              <a:avLst/>
            </a:prstGeom>
            <a:noFill/>
            <a:ln>
              <a:noFill/>
            </a:ln>
          </p:spPr>
        </p:pic>
      </p:grpSp>
      <p:grpSp>
        <p:nvGrpSpPr>
          <p:cNvPr id="448" name="Google Shape;448;p36"/>
          <p:cNvGrpSpPr/>
          <p:nvPr/>
        </p:nvGrpSpPr>
        <p:grpSpPr>
          <a:xfrm>
            <a:off x="4674844" y="1609538"/>
            <a:ext cx="1509075" cy="2088952"/>
            <a:chOff x="6233125" y="2146051"/>
            <a:chExt cx="2012100" cy="2785269"/>
          </a:xfrm>
        </p:grpSpPr>
        <p:sp>
          <p:nvSpPr>
            <p:cNvPr id="449" name="Google Shape;449;p36"/>
            <p:cNvSpPr txBox="1"/>
            <p:nvPr/>
          </p:nvSpPr>
          <p:spPr>
            <a:xfrm>
              <a:off x="6233125" y="4094920"/>
              <a:ext cx="2012100" cy="836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200">
                  <a:solidFill>
                    <a:srgbClr val="3F3F3F"/>
                  </a:solidFill>
                  <a:latin typeface="Arial"/>
                  <a:ea typeface="Arial"/>
                  <a:cs typeface="Arial"/>
                  <a:sym typeface="Arial"/>
                </a:rPr>
                <a:t>Internet celebrities</a:t>
              </a:r>
              <a:endParaRPr sz="1100"/>
            </a:p>
            <a:p>
              <a:pPr indent="0" lvl="0" marL="0" marR="0" rtl="0" algn="ctr">
                <a:lnSpc>
                  <a:spcPct val="150000"/>
                </a:lnSpc>
                <a:spcBef>
                  <a:spcPts val="0"/>
                </a:spcBef>
                <a:spcAft>
                  <a:spcPts val="0"/>
                </a:spcAft>
                <a:buNone/>
              </a:pPr>
              <a:r>
                <a:rPr b="1" lang="en" sz="1200">
                  <a:solidFill>
                    <a:srgbClr val="3F3F3F"/>
                  </a:solidFill>
                  <a:latin typeface="Arial"/>
                  <a:ea typeface="Arial"/>
                  <a:cs typeface="Arial"/>
                  <a:sym typeface="Arial"/>
                </a:rPr>
                <a:t>YouTubers</a:t>
              </a:r>
              <a:endParaRPr sz="1200">
                <a:solidFill>
                  <a:schemeClr val="dk1"/>
                </a:solidFill>
                <a:latin typeface="Arial"/>
                <a:ea typeface="Arial"/>
                <a:cs typeface="Arial"/>
                <a:sym typeface="Arial"/>
              </a:endParaRPr>
            </a:p>
          </p:txBody>
        </p:sp>
        <p:pic>
          <p:nvPicPr>
            <p:cNvPr id="450" name="Google Shape;450;p36"/>
            <p:cNvPicPr preferRelativeResize="0"/>
            <p:nvPr/>
          </p:nvPicPr>
          <p:blipFill rotWithShape="1">
            <a:blip r:embed="rId6">
              <a:alphaModFix/>
            </a:blip>
            <a:srcRect b="0" l="0" r="0" t="0"/>
            <a:stretch/>
          </p:blipFill>
          <p:spPr>
            <a:xfrm>
              <a:off x="6521495" y="2146051"/>
              <a:ext cx="1435349" cy="14353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nvSpPr>
        <p:spPr>
          <a:xfrm>
            <a:off x="396240" y="390525"/>
            <a:ext cx="22509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VII. Marketing strategy:</a:t>
            </a:r>
            <a:endParaRPr b="1" sz="1500">
              <a:solidFill>
                <a:srgbClr val="0E1B9A"/>
              </a:solidFill>
              <a:latin typeface="Arial"/>
              <a:ea typeface="Arial"/>
              <a:cs typeface="Arial"/>
              <a:sym typeface="Arial"/>
            </a:endParaRPr>
          </a:p>
        </p:txBody>
      </p:sp>
      <p:grpSp>
        <p:nvGrpSpPr>
          <p:cNvPr id="456" name="Google Shape;456;p37"/>
          <p:cNvGrpSpPr/>
          <p:nvPr/>
        </p:nvGrpSpPr>
        <p:grpSpPr>
          <a:xfrm>
            <a:off x="1237861" y="2028334"/>
            <a:ext cx="975375" cy="1542894"/>
            <a:chOff x="1650481" y="2704445"/>
            <a:chExt cx="1300500" cy="2057192"/>
          </a:xfrm>
        </p:grpSpPr>
        <p:pic>
          <p:nvPicPr>
            <p:cNvPr id="457" name="Google Shape;457;p37"/>
            <p:cNvPicPr preferRelativeResize="0"/>
            <p:nvPr/>
          </p:nvPicPr>
          <p:blipFill rotWithShape="1">
            <a:blip r:embed="rId3">
              <a:alphaModFix/>
            </a:blip>
            <a:srcRect b="0" l="0" r="0" t="0"/>
            <a:stretch/>
          </p:blipFill>
          <p:spPr>
            <a:xfrm>
              <a:off x="1782515" y="2704445"/>
              <a:ext cx="1036289" cy="1036289"/>
            </a:xfrm>
            <a:prstGeom prst="rect">
              <a:avLst/>
            </a:prstGeom>
            <a:noFill/>
            <a:ln>
              <a:noFill/>
            </a:ln>
          </p:spPr>
        </p:pic>
        <p:sp>
          <p:nvSpPr>
            <p:cNvPr id="458" name="Google Shape;458;p37"/>
            <p:cNvSpPr txBox="1"/>
            <p:nvPr/>
          </p:nvSpPr>
          <p:spPr>
            <a:xfrm>
              <a:off x="1650481" y="4104937"/>
              <a:ext cx="1300500" cy="656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3F3F3F"/>
                  </a:solidFill>
                  <a:latin typeface="Arial"/>
                  <a:ea typeface="Arial"/>
                  <a:cs typeface="Arial"/>
                  <a:sym typeface="Arial"/>
                </a:rPr>
                <a:t>Exhibition</a:t>
              </a:r>
              <a:endParaRPr sz="1100"/>
            </a:p>
          </p:txBody>
        </p:sp>
      </p:grpSp>
      <p:grpSp>
        <p:nvGrpSpPr>
          <p:cNvPr id="459" name="Google Shape;459;p37"/>
          <p:cNvGrpSpPr/>
          <p:nvPr/>
        </p:nvGrpSpPr>
        <p:grpSpPr>
          <a:xfrm>
            <a:off x="3034331" y="2033335"/>
            <a:ext cx="1177200" cy="1537893"/>
            <a:chOff x="4099739" y="2711113"/>
            <a:chExt cx="1569600" cy="2050524"/>
          </a:xfrm>
        </p:grpSpPr>
        <p:pic>
          <p:nvPicPr>
            <p:cNvPr id="460" name="Google Shape;460;p37"/>
            <p:cNvPicPr preferRelativeResize="0"/>
            <p:nvPr/>
          </p:nvPicPr>
          <p:blipFill rotWithShape="1">
            <a:blip r:embed="rId4">
              <a:alphaModFix/>
            </a:blip>
            <a:srcRect b="0" l="0" r="0" t="0"/>
            <a:stretch/>
          </p:blipFill>
          <p:spPr>
            <a:xfrm>
              <a:off x="4373093" y="2711113"/>
              <a:ext cx="1022952" cy="1022952"/>
            </a:xfrm>
            <a:prstGeom prst="rect">
              <a:avLst/>
            </a:prstGeom>
            <a:noFill/>
            <a:ln>
              <a:noFill/>
            </a:ln>
          </p:spPr>
        </p:pic>
        <p:sp>
          <p:nvSpPr>
            <p:cNvPr id="461" name="Google Shape;461;p37"/>
            <p:cNvSpPr txBox="1"/>
            <p:nvPr/>
          </p:nvSpPr>
          <p:spPr>
            <a:xfrm>
              <a:off x="4099739" y="4104937"/>
              <a:ext cx="1569600" cy="656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3F3F3F"/>
                  </a:solidFill>
                  <a:latin typeface="Arial"/>
                  <a:ea typeface="Arial"/>
                  <a:cs typeface="Arial"/>
                  <a:sym typeface="Arial"/>
                </a:rPr>
                <a:t>E-commerce</a:t>
              </a:r>
              <a:endParaRPr sz="1100"/>
            </a:p>
          </p:txBody>
        </p:sp>
      </p:grpSp>
      <p:grpSp>
        <p:nvGrpSpPr>
          <p:cNvPr id="462" name="Google Shape;462;p37"/>
          <p:cNvGrpSpPr/>
          <p:nvPr/>
        </p:nvGrpSpPr>
        <p:grpSpPr>
          <a:xfrm>
            <a:off x="5032780" y="1959164"/>
            <a:ext cx="1109925" cy="1612064"/>
            <a:chOff x="6818301" y="2612219"/>
            <a:chExt cx="1479900" cy="2149418"/>
          </a:xfrm>
        </p:grpSpPr>
        <p:pic>
          <p:nvPicPr>
            <p:cNvPr id="463" name="Google Shape;463;p37"/>
            <p:cNvPicPr preferRelativeResize="0"/>
            <p:nvPr/>
          </p:nvPicPr>
          <p:blipFill rotWithShape="1">
            <a:blip r:embed="rId5">
              <a:alphaModFix/>
            </a:blip>
            <a:srcRect b="0" l="0" r="0" t="0"/>
            <a:stretch/>
          </p:blipFill>
          <p:spPr>
            <a:xfrm>
              <a:off x="6975421" y="2612219"/>
              <a:ext cx="1165653" cy="1165653"/>
            </a:xfrm>
            <a:prstGeom prst="rect">
              <a:avLst/>
            </a:prstGeom>
            <a:noFill/>
            <a:ln>
              <a:noFill/>
            </a:ln>
          </p:spPr>
        </p:pic>
        <p:sp>
          <p:nvSpPr>
            <p:cNvPr id="464" name="Google Shape;464;p37"/>
            <p:cNvSpPr txBox="1"/>
            <p:nvPr/>
          </p:nvSpPr>
          <p:spPr>
            <a:xfrm>
              <a:off x="6818301" y="4104937"/>
              <a:ext cx="1479900" cy="656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3F3F3F"/>
                  </a:solidFill>
                  <a:latin typeface="Arial"/>
                  <a:ea typeface="Arial"/>
                  <a:cs typeface="Arial"/>
                  <a:sym typeface="Arial"/>
                </a:rPr>
                <a:t>Direct sales</a:t>
              </a:r>
              <a:endParaRPr sz="1100"/>
            </a:p>
          </p:txBody>
        </p:sp>
      </p:grpSp>
      <p:grpSp>
        <p:nvGrpSpPr>
          <p:cNvPr id="465" name="Google Shape;465;p37"/>
          <p:cNvGrpSpPr/>
          <p:nvPr/>
        </p:nvGrpSpPr>
        <p:grpSpPr>
          <a:xfrm>
            <a:off x="6963902" y="2090057"/>
            <a:ext cx="1167525" cy="1481171"/>
            <a:chOff x="9285203" y="2786742"/>
            <a:chExt cx="1556700" cy="1974895"/>
          </a:xfrm>
        </p:grpSpPr>
        <p:pic>
          <p:nvPicPr>
            <p:cNvPr id="466" name="Google Shape;466;p37"/>
            <p:cNvPicPr preferRelativeResize="0"/>
            <p:nvPr/>
          </p:nvPicPr>
          <p:blipFill rotWithShape="1">
            <a:blip r:embed="rId6">
              <a:alphaModFix/>
            </a:blip>
            <a:srcRect b="0" l="0" r="0" t="0"/>
            <a:stretch/>
          </p:blipFill>
          <p:spPr>
            <a:xfrm>
              <a:off x="9670275" y="2786742"/>
              <a:ext cx="786693" cy="786693"/>
            </a:xfrm>
            <a:prstGeom prst="rect">
              <a:avLst/>
            </a:prstGeom>
            <a:noFill/>
            <a:ln>
              <a:noFill/>
            </a:ln>
          </p:spPr>
        </p:pic>
        <p:sp>
          <p:nvSpPr>
            <p:cNvPr id="467" name="Google Shape;467;p37"/>
            <p:cNvSpPr txBox="1"/>
            <p:nvPr/>
          </p:nvSpPr>
          <p:spPr>
            <a:xfrm>
              <a:off x="9285203" y="4104937"/>
              <a:ext cx="1556700" cy="656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3F3F3F"/>
                  </a:solidFill>
                  <a:latin typeface="Arial"/>
                  <a:ea typeface="Arial"/>
                  <a:cs typeface="Arial"/>
                  <a:sym typeface="Arial"/>
                </a:rPr>
                <a:t>PR activities</a:t>
              </a:r>
              <a:endParaRPr b="1" sz="1400">
                <a:solidFill>
                  <a:srgbClr val="3F3F3F"/>
                </a:solidFill>
                <a:latin typeface="Arial"/>
                <a:ea typeface="Arial"/>
                <a:cs typeface="Arial"/>
                <a:sym typeface="Arial"/>
              </a:endParaRPr>
            </a:p>
          </p:txBody>
        </p:sp>
      </p:grpSp>
      <p:sp>
        <p:nvSpPr>
          <p:cNvPr id="468" name="Google Shape;468;p37"/>
          <p:cNvSpPr txBox="1"/>
          <p:nvPr/>
        </p:nvSpPr>
        <p:spPr>
          <a:xfrm>
            <a:off x="726623" y="1125310"/>
            <a:ext cx="1167600" cy="4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3F3F3F"/>
                </a:solidFill>
                <a:latin typeface="Arial"/>
                <a:ea typeface="Arial"/>
                <a:cs typeface="Arial"/>
                <a:sym typeface="Arial"/>
              </a:rPr>
              <a:t>Channels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nvSpPr>
        <p:spPr>
          <a:xfrm>
            <a:off x="396240" y="390525"/>
            <a:ext cx="41190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VIII. Customer relationships &amp; after service:</a:t>
            </a:r>
            <a:endParaRPr b="1" sz="1500">
              <a:solidFill>
                <a:srgbClr val="0E1B9A"/>
              </a:solidFill>
              <a:latin typeface="Arial"/>
              <a:ea typeface="Arial"/>
              <a:cs typeface="Arial"/>
              <a:sym typeface="Arial"/>
            </a:endParaRPr>
          </a:p>
        </p:txBody>
      </p:sp>
      <p:grpSp>
        <p:nvGrpSpPr>
          <p:cNvPr id="474" name="Google Shape;474;p38"/>
          <p:cNvGrpSpPr/>
          <p:nvPr/>
        </p:nvGrpSpPr>
        <p:grpSpPr>
          <a:xfrm>
            <a:off x="981295" y="1853293"/>
            <a:ext cx="2158200" cy="1742209"/>
            <a:chOff x="1221307" y="2471057"/>
            <a:chExt cx="2877600" cy="2322945"/>
          </a:xfrm>
        </p:grpSpPr>
        <p:pic>
          <p:nvPicPr>
            <p:cNvPr id="475" name="Google Shape;475;p38"/>
            <p:cNvPicPr preferRelativeResize="0"/>
            <p:nvPr/>
          </p:nvPicPr>
          <p:blipFill rotWithShape="1">
            <a:blip r:embed="rId3">
              <a:alphaModFix/>
            </a:blip>
            <a:srcRect b="0" l="0" r="0" t="0"/>
            <a:stretch/>
          </p:blipFill>
          <p:spPr>
            <a:xfrm>
              <a:off x="1994846" y="2471057"/>
              <a:ext cx="1330632" cy="1330632"/>
            </a:xfrm>
            <a:prstGeom prst="rect">
              <a:avLst/>
            </a:prstGeom>
            <a:noFill/>
            <a:ln>
              <a:noFill/>
            </a:ln>
          </p:spPr>
        </p:pic>
        <p:sp>
          <p:nvSpPr>
            <p:cNvPr id="476" name="Google Shape;476;p38"/>
            <p:cNvSpPr txBox="1"/>
            <p:nvPr/>
          </p:nvSpPr>
          <p:spPr>
            <a:xfrm>
              <a:off x="1221307" y="4137302"/>
              <a:ext cx="2877600" cy="65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3F3F3F"/>
                  </a:solidFill>
                  <a:latin typeface="Arial"/>
                  <a:ea typeface="Arial"/>
                  <a:cs typeface="Arial"/>
                  <a:sym typeface="Arial"/>
                </a:rPr>
                <a:t>Customer service center</a:t>
              </a:r>
              <a:endParaRPr sz="1400">
                <a:solidFill>
                  <a:schemeClr val="dk1"/>
                </a:solidFill>
                <a:latin typeface="Arial"/>
                <a:ea typeface="Arial"/>
                <a:cs typeface="Arial"/>
                <a:sym typeface="Arial"/>
              </a:endParaRPr>
            </a:p>
          </p:txBody>
        </p:sp>
      </p:grpSp>
      <p:grpSp>
        <p:nvGrpSpPr>
          <p:cNvPr id="477" name="Google Shape;477;p38"/>
          <p:cNvGrpSpPr/>
          <p:nvPr/>
        </p:nvGrpSpPr>
        <p:grpSpPr>
          <a:xfrm>
            <a:off x="3684922" y="1778313"/>
            <a:ext cx="2135925" cy="1817188"/>
            <a:chOff x="4602985" y="2371084"/>
            <a:chExt cx="2847900" cy="2422918"/>
          </a:xfrm>
        </p:grpSpPr>
        <p:pic>
          <p:nvPicPr>
            <p:cNvPr id="478" name="Google Shape;478;p38"/>
            <p:cNvPicPr preferRelativeResize="0"/>
            <p:nvPr/>
          </p:nvPicPr>
          <p:blipFill rotWithShape="1">
            <a:blip r:embed="rId4">
              <a:alphaModFix/>
            </a:blip>
            <a:srcRect b="0" l="0" r="0" t="0"/>
            <a:stretch/>
          </p:blipFill>
          <p:spPr>
            <a:xfrm>
              <a:off x="5334621" y="2371084"/>
              <a:ext cx="1384495" cy="1384495"/>
            </a:xfrm>
            <a:prstGeom prst="rect">
              <a:avLst/>
            </a:prstGeom>
            <a:noFill/>
            <a:ln>
              <a:noFill/>
            </a:ln>
          </p:spPr>
        </p:pic>
        <p:sp>
          <p:nvSpPr>
            <p:cNvPr id="479" name="Google Shape;479;p38"/>
            <p:cNvSpPr txBox="1"/>
            <p:nvPr/>
          </p:nvSpPr>
          <p:spPr>
            <a:xfrm>
              <a:off x="4602985" y="4137302"/>
              <a:ext cx="2847900" cy="65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3F3F3F"/>
                  </a:solidFill>
                  <a:latin typeface="Arial"/>
                  <a:ea typeface="Arial"/>
                  <a:cs typeface="Arial"/>
                  <a:sym typeface="Arial"/>
                </a:rPr>
                <a:t>Technical service center</a:t>
              </a:r>
              <a:endParaRPr sz="1100"/>
            </a:p>
          </p:txBody>
        </p:sp>
      </p:grpSp>
      <p:grpSp>
        <p:nvGrpSpPr>
          <p:cNvPr id="480" name="Google Shape;480;p38"/>
          <p:cNvGrpSpPr/>
          <p:nvPr/>
        </p:nvGrpSpPr>
        <p:grpSpPr>
          <a:xfrm>
            <a:off x="6415073" y="1778313"/>
            <a:ext cx="1600425" cy="1817188"/>
            <a:chOff x="8640516" y="2371084"/>
            <a:chExt cx="2133900" cy="2422918"/>
          </a:xfrm>
        </p:grpSpPr>
        <p:pic>
          <p:nvPicPr>
            <p:cNvPr id="481" name="Google Shape;481;p38"/>
            <p:cNvPicPr preferRelativeResize="0"/>
            <p:nvPr/>
          </p:nvPicPr>
          <p:blipFill rotWithShape="1">
            <a:blip r:embed="rId5">
              <a:alphaModFix/>
            </a:blip>
            <a:srcRect b="0" l="0" r="0" t="0"/>
            <a:stretch/>
          </p:blipFill>
          <p:spPr>
            <a:xfrm>
              <a:off x="9015228" y="2371084"/>
              <a:ext cx="1384495" cy="1384495"/>
            </a:xfrm>
            <a:prstGeom prst="rect">
              <a:avLst/>
            </a:prstGeom>
            <a:noFill/>
            <a:ln>
              <a:noFill/>
            </a:ln>
          </p:spPr>
        </p:pic>
        <p:sp>
          <p:nvSpPr>
            <p:cNvPr id="482" name="Google Shape;482;p38"/>
            <p:cNvSpPr txBox="1"/>
            <p:nvPr/>
          </p:nvSpPr>
          <p:spPr>
            <a:xfrm>
              <a:off x="8640516" y="4137302"/>
              <a:ext cx="2133900" cy="656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3F3F3F"/>
                  </a:solidFill>
                  <a:latin typeface="Arial"/>
                  <a:ea typeface="Arial"/>
                  <a:cs typeface="Arial"/>
                  <a:sym typeface="Arial"/>
                </a:rPr>
                <a:t>Promotion events</a:t>
              </a:r>
              <a:endParaRPr sz="1400">
                <a:solidFill>
                  <a:schemeClr val="dk1"/>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nvSpPr>
        <p:spPr>
          <a:xfrm>
            <a:off x="396240" y="235404"/>
            <a:ext cx="20826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en" sz="1500">
                <a:solidFill>
                  <a:srgbClr val="0E1B9A"/>
                </a:solidFill>
                <a:latin typeface="Arial"/>
                <a:ea typeface="Arial"/>
                <a:cs typeface="Arial"/>
                <a:sym typeface="Arial"/>
              </a:rPr>
              <a:t>IX. Revenue streams:</a:t>
            </a:r>
            <a:endParaRPr b="1" sz="1500">
              <a:solidFill>
                <a:srgbClr val="0E1B9A"/>
              </a:solidFill>
              <a:latin typeface="Arial"/>
              <a:ea typeface="Arial"/>
              <a:cs typeface="Arial"/>
              <a:sym typeface="Arial"/>
            </a:endParaRPr>
          </a:p>
        </p:txBody>
      </p:sp>
      <p:sp>
        <p:nvSpPr>
          <p:cNvPr id="488" name="Google Shape;488;p39"/>
          <p:cNvSpPr txBox="1"/>
          <p:nvPr/>
        </p:nvSpPr>
        <p:spPr>
          <a:xfrm>
            <a:off x="683339" y="568328"/>
            <a:ext cx="7454400" cy="8004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1. Link to sales strategies &amp; marketing plan.</a:t>
            </a:r>
            <a:endParaRPr sz="1100"/>
          </a:p>
          <a:p>
            <a:pPr indent="0" lvl="0" marL="0" marR="0" rtl="0" algn="l">
              <a:lnSpc>
                <a:spcPct val="200000"/>
              </a:lnSpc>
              <a:spcBef>
                <a:spcPts val="0"/>
              </a:spcBef>
              <a:spcAft>
                <a:spcPts val="0"/>
              </a:spcAft>
              <a:buNone/>
            </a:pPr>
            <a:r>
              <a:rPr b="1" lang="en" sz="1200">
                <a:solidFill>
                  <a:srgbClr val="3F3F3F"/>
                </a:solidFill>
                <a:latin typeface="Arial"/>
                <a:ea typeface="Arial"/>
                <a:cs typeface="Arial"/>
                <a:sym typeface="Arial"/>
              </a:rPr>
              <a:t>2. Revenue growth concern with innovation in products and business model as well.</a:t>
            </a:r>
            <a:endParaRPr b="1" sz="1200">
              <a:solidFill>
                <a:srgbClr val="3F3F3F"/>
              </a:solidFill>
              <a:latin typeface="Arial"/>
              <a:ea typeface="Arial"/>
              <a:cs typeface="Arial"/>
              <a:sym typeface="Arial"/>
            </a:endParaRPr>
          </a:p>
        </p:txBody>
      </p:sp>
      <p:grpSp>
        <p:nvGrpSpPr>
          <p:cNvPr id="489" name="Google Shape;489;p39"/>
          <p:cNvGrpSpPr/>
          <p:nvPr/>
        </p:nvGrpSpPr>
        <p:grpSpPr>
          <a:xfrm>
            <a:off x="2778733" y="1527883"/>
            <a:ext cx="1318500" cy="1931802"/>
            <a:chOff x="4394235" y="1754148"/>
            <a:chExt cx="1758000" cy="2575736"/>
          </a:xfrm>
        </p:grpSpPr>
        <p:sp>
          <p:nvSpPr>
            <p:cNvPr id="490" name="Google Shape;490;p39"/>
            <p:cNvSpPr/>
            <p:nvPr/>
          </p:nvSpPr>
          <p:spPr>
            <a:xfrm>
              <a:off x="4394235" y="1754148"/>
              <a:ext cx="1758000" cy="1758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91" name="Google Shape;491;p39"/>
            <p:cNvSpPr txBox="1"/>
            <p:nvPr/>
          </p:nvSpPr>
          <p:spPr>
            <a:xfrm>
              <a:off x="4514331" y="3570584"/>
              <a:ext cx="1518000" cy="7593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100">
                  <a:solidFill>
                    <a:srgbClr val="3F3F3F"/>
                  </a:solidFill>
                  <a:latin typeface="Arial"/>
                  <a:ea typeface="Arial"/>
                  <a:cs typeface="Arial"/>
                  <a:sym typeface="Arial"/>
                </a:rPr>
                <a:t>TAX PLANNING</a:t>
              </a:r>
              <a:endParaRPr b="1" sz="1100">
                <a:solidFill>
                  <a:srgbClr val="3F3F3F"/>
                </a:solidFill>
                <a:latin typeface="Arial"/>
                <a:ea typeface="Arial"/>
                <a:cs typeface="Arial"/>
                <a:sym typeface="Arial"/>
              </a:endParaRPr>
            </a:p>
          </p:txBody>
        </p:sp>
        <p:pic>
          <p:nvPicPr>
            <p:cNvPr id="492" name="Google Shape;492;p39"/>
            <p:cNvPicPr preferRelativeResize="0"/>
            <p:nvPr/>
          </p:nvPicPr>
          <p:blipFill rotWithShape="1">
            <a:blip r:embed="rId3">
              <a:alphaModFix/>
            </a:blip>
            <a:srcRect b="0" l="0" r="0" t="0"/>
            <a:stretch/>
          </p:blipFill>
          <p:spPr>
            <a:xfrm>
              <a:off x="4835441" y="2195354"/>
              <a:ext cx="875630" cy="875630"/>
            </a:xfrm>
            <a:prstGeom prst="rect">
              <a:avLst/>
            </a:prstGeom>
            <a:noFill/>
            <a:ln>
              <a:noFill/>
            </a:ln>
          </p:spPr>
        </p:pic>
      </p:grpSp>
      <p:grpSp>
        <p:nvGrpSpPr>
          <p:cNvPr id="493" name="Google Shape;493;p39"/>
          <p:cNvGrpSpPr/>
          <p:nvPr/>
        </p:nvGrpSpPr>
        <p:grpSpPr>
          <a:xfrm>
            <a:off x="4558153" y="1527883"/>
            <a:ext cx="1970775" cy="1931802"/>
            <a:chOff x="6766795" y="1754148"/>
            <a:chExt cx="2627700" cy="2575736"/>
          </a:xfrm>
        </p:grpSpPr>
        <p:sp>
          <p:nvSpPr>
            <p:cNvPr id="494" name="Google Shape;494;p39"/>
            <p:cNvSpPr/>
            <p:nvPr/>
          </p:nvSpPr>
          <p:spPr>
            <a:xfrm>
              <a:off x="7201563" y="1754148"/>
              <a:ext cx="1758000" cy="1758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95" name="Google Shape;495;p39"/>
            <p:cNvSpPr txBox="1"/>
            <p:nvPr/>
          </p:nvSpPr>
          <p:spPr>
            <a:xfrm>
              <a:off x="6766795" y="3570584"/>
              <a:ext cx="2627700" cy="7593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100">
                  <a:solidFill>
                    <a:srgbClr val="3F3F3F"/>
                  </a:solidFill>
                  <a:latin typeface="Arial"/>
                  <a:ea typeface="Arial"/>
                  <a:cs typeface="Arial"/>
                  <a:sym typeface="Arial"/>
                </a:rPr>
                <a:t>FINANCIAL INDEPENDENCE</a:t>
              </a:r>
              <a:endParaRPr b="1" sz="1100">
                <a:solidFill>
                  <a:srgbClr val="3F3F3F"/>
                </a:solidFill>
                <a:latin typeface="Arial"/>
                <a:ea typeface="Arial"/>
                <a:cs typeface="Arial"/>
                <a:sym typeface="Arial"/>
              </a:endParaRPr>
            </a:p>
          </p:txBody>
        </p:sp>
        <p:pic>
          <p:nvPicPr>
            <p:cNvPr id="496" name="Google Shape;496;p39"/>
            <p:cNvPicPr preferRelativeResize="0"/>
            <p:nvPr/>
          </p:nvPicPr>
          <p:blipFill rotWithShape="1">
            <a:blip r:embed="rId4">
              <a:alphaModFix/>
            </a:blip>
            <a:srcRect b="0" l="0" r="0" t="0"/>
            <a:stretch/>
          </p:blipFill>
          <p:spPr>
            <a:xfrm>
              <a:off x="7573036" y="2125621"/>
              <a:ext cx="1015097" cy="1015097"/>
            </a:xfrm>
            <a:prstGeom prst="rect">
              <a:avLst/>
            </a:prstGeom>
            <a:noFill/>
            <a:ln>
              <a:noFill/>
            </a:ln>
          </p:spPr>
        </p:pic>
      </p:grpSp>
      <p:grpSp>
        <p:nvGrpSpPr>
          <p:cNvPr id="497" name="Google Shape;497;p39"/>
          <p:cNvGrpSpPr/>
          <p:nvPr/>
        </p:nvGrpSpPr>
        <p:grpSpPr>
          <a:xfrm>
            <a:off x="1621317" y="3245302"/>
            <a:ext cx="1318500" cy="1931802"/>
            <a:chOff x="2851014" y="4163785"/>
            <a:chExt cx="1758000" cy="2575736"/>
          </a:xfrm>
        </p:grpSpPr>
        <p:sp>
          <p:nvSpPr>
            <p:cNvPr id="498" name="Google Shape;498;p39"/>
            <p:cNvSpPr/>
            <p:nvPr/>
          </p:nvSpPr>
          <p:spPr>
            <a:xfrm>
              <a:off x="2851014" y="4163785"/>
              <a:ext cx="1758000" cy="1758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99" name="Google Shape;499;p39"/>
            <p:cNvSpPr txBox="1"/>
            <p:nvPr/>
          </p:nvSpPr>
          <p:spPr>
            <a:xfrm>
              <a:off x="3094284" y="5980221"/>
              <a:ext cx="1271400" cy="7593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100">
                  <a:solidFill>
                    <a:srgbClr val="3F3F3F"/>
                  </a:solidFill>
                  <a:latin typeface="Arial"/>
                  <a:ea typeface="Arial"/>
                  <a:cs typeface="Arial"/>
                  <a:sym typeface="Arial"/>
                </a:rPr>
                <a:t>CASH FLOW</a:t>
              </a:r>
              <a:endParaRPr b="1" sz="1100">
                <a:solidFill>
                  <a:srgbClr val="3F3F3F"/>
                </a:solidFill>
                <a:latin typeface="Arial"/>
                <a:ea typeface="Arial"/>
                <a:cs typeface="Arial"/>
                <a:sym typeface="Arial"/>
              </a:endParaRPr>
            </a:p>
          </p:txBody>
        </p:sp>
        <p:pic>
          <p:nvPicPr>
            <p:cNvPr id="500" name="Google Shape;500;p39"/>
            <p:cNvPicPr preferRelativeResize="0"/>
            <p:nvPr/>
          </p:nvPicPr>
          <p:blipFill rotWithShape="1">
            <a:blip r:embed="rId5">
              <a:alphaModFix/>
            </a:blip>
            <a:srcRect b="0" l="0" r="0" t="0"/>
            <a:stretch/>
          </p:blipFill>
          <p:spPr>
            <a:xfrm>
              <a:off x="3261779" y="4574550"/>
              <a:ext cx="936512" cy="936512"/>
            </a:xfrm>
            <a:prstGeom prst="rect">
              <a:avLst/>
            </a:prstGeom>
            <a:noFill/>
            <a:ln>
              <a:noFill/>
            </a:ln>
          </p:spPr>
        </p:pic>
      </p:grpSp>
      <p:grpSp>
        <p:nvGrpSpPr>
          <p:cNvPr id="501" name="Google Shape;501;p39"/>
          <p:cNvGrpSpPr/>
          <p:nvPr/>
        </p:nvGrpSpPr>
        <p:grpSpPr>
          <a:xfrm>
            <a:off x="3538280" y="3245302"/>
            <a:ext cx="1848150" cy="1931802"/>
            <a:chOff x="5406964" y="4163785"/>
            <a:chExt cx="2464200" cy="2575736"/>
          </a:xfrm>
        </p:grpSpPr>
        <p:sp>
          <p:nvSpPr>
            <p:cNvPr id="502" name="Google Shape;502;p39"/>
            <p:cNvSpPr/>
            <p:nvPr/>
          </p:nvSpPr>
          <p:spPr>
            <a:xfrm>
              <a:off x="5759979" y="4163785"/>
              <a:ext cx="1758000" cy="1758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3" name="Google Shape;503;p39"/>
            <p:cNvSpPr txBox="1"/>
            <p:nvPr/>
          </p:nvSpPr>
          <p:spPr>
            <a:xfrm>
              <a:off x="5406964" y="5980221"/>
              <a:ext cx="2464200" cy="7593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100">
                  <a:solidFill>
                    <a:srgbClr val="3F3F3F"/>
                  </a:solidFill>
                  <a:latin typeface="Arial"/>
                  <a:ea typeface="Arial"/>
                  <a:cs typeface="Arial"/>
                  <a:sym typeface="Arial"/>
                </a:rPr>
                <a:t>INVESMENT PORTOFOLIO</a:t>
              </a:r>
              <a:endParaRPr b="1" sz="1100">
                <a:solidFill>
                  <a:srgbClr val="3F3F3F"/>
                </a:solidFill>
                <a:latin typeface="Arial"/>
                <a:ea typeface="Arial"/>
                <a:cs typeface="Arial"/>
                <a:sym typeface="Arial"/>
              </a:endParaRPr>
            </a:p>
          </p:txBody>
        </p:sp>
        <p:pic>
          <p:nvPicPr>
            <p:cNvPr id="504" name="Google Shape;504;p39"/>
            <p:cNvPicPr preferRelativeResize="0"/>
            <p:nvPr/>
          </p:nvPicPr>
          <p:blipFill rotWithShape="1">
            <a:blip r:embed="rId6">
              <a:alphaModFix/>
            </a:blip>
            <a:srcRect b="0" l="0" r="0" t="0"/>
            <a:stretch/>
          </p:blipFill>
          <p:spPr>
            <a:xfrm>
              <a:off x="6165939" y="4569745"/>
              <a:ext cx="946123" cy="946123"/>
            </a:xfrm>
            <a:prstGeom prst="rect">
              <a:avLst/>
            </a:prstGeom>
            <a:noFill/>
            <a:ln>
              <a:noFill/>
            </a:ln>
          </p:spPr>
        </p:pic>
      </p:grpSp>
      <p:grpSp>
        <p:nvGrpSpPr>
          <p:cNvPr id="505" name="Google Shape;505;p39"/>
          <p:cNvGrpSpPr/>
          <p:nvPr/>
        </p:nvGrpSpPr>
        <p:grpSpPr>
          <a:xfrm>
            <a:off x="5984763" y="3260282"/>
            <a:ext cx="1537875" cy="1931802"/>
            <a:chOff x="8668942" y="4183758"/>
            <a:chExt cx="2050500" cy="2575736"/>
          </a:xfrm>
        </p:grpSpPr>
        <p:sp>
          <p:nvSpPr>
            <p:cNvPr id="506" name="Google Shape;506;p39"/>
            <p:cNvSpPr/>
            <p:nvPr/>
          </p:nvSpPr>
          <p:spPr>
            <a:xfrm>
              <a:off x="8815202" y="4183758"/>
              <a:ext cx="1758000" cy="1758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7" name="Google Shape;507;p39"/>
            <p:cNvSpPr txBox="1"/>
            <p:nvPr/>
          </p:nvSpPr>
          <p:spPr>
            <a:xfrm>
              <a:off x="8668942" y="6000194"/>
              <a:ext cx="2050500" cy="7593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None/>
              </a:pPr>
              <a:r>
                <a:rPr b="1" lang="en" sz="1100">
                  <a:solidFill>
                    <a:srgbClr val="3F3F3F"/>
                  </a:solidFill>
                  <a:latin typeface="Arial"/>
                  <a:ea typeface="Arial"/>
                  <a:cs typeface="Arial"/>
                  <a:sym typeface="Arial"/>
                </a:rPr>
                <a:t>CASH MANAGEMENT</a:t>
              </a:r>
              <a:endParaRPr b="1" sz="1100">
                <a:solidFill>
                  <a:srgbClr val="3F3F3F"/>
                </a:solidFill>
                <a:latin typeface="Arial"/>
                <a:ea typeface="Arial"/>
                <a:cs typeface="Arial"/>
                <a:sym typeface="Arial"/>
              </a:endParaRPr>
            </a:p>
          </p:txBody>
        </p:sp>
        <p:pic>
          <p:nvPicPr>
            <p:cNvPr id="508" name="Google Shape;508;p39"/>
            <p:cNvPicPr preferRelativeResize="0"/>
            <p:nvPr/>
          </p:nvPicPr>
          <p:blipFill rotWithShape="1">
            <a:blip r:embed="rId7">
              <a:alphaModFix/>
            </a:blip>
            <a:srcRect b="0" l="0" r="0" t="0"/>
            <a:stretch/>
          </p:blipFill>
          <p:spPr>
            <a:xfrm>
              <a:off x="9198430" y="4566986"/>
              <a:ext cx="991587" cy="991587"/>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40"/>
          <p:cNvPicPr preferRelativeResize="0"/>
          <p:nvPr/>
        </p:nvPicPr>
        <p:blipFill>
          <a:blip r:embed="rId3">
            <a:alphaModFix/>
          </a:blip>
          <a:stretch>
            <a:fillRect/>
          </a:stretch>
        </p:blipFill>
        <p:spPr>
          <a:xfrm>
            <a:off x="0" y="0"/>
            <a:ext cx="9144000" cy="5143504"/>
          </a:xfrm>
          <a:prstGeom prst="rect">
            <a:avLst/>
          </a:prstGeom>
          <a:noFill/>
          <a:ln>
            <a:noFill/>
          </a:ln>
        </p:spPr>
      </p:pic>
      <p:sp>
        <p:nvSpPr>
          <p:cNvPr id="514" name="Google Shape;514;p40"/>
          <p:cNvSpPr txBox="1"/>
          <p:nvPr>
            <p:ph type="title"/>
          </p:nvPr>
        </p:nvSpPr>
        <p:spPr>
          <a:xfrm>
            <a:off x="4904275" y="4407050"/>
            <a:ext cx="3879300" cy="60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solidFill>
                  <a:srgbClr val="CCCCCC"/>
                </a:solidFill>
              </a:rPr>
              <a:t>Website &amp; </a:t>
            </a:r>
            <a:endParaRPr sz="4000">
              <a:solidFill>
                <a:srgbClr val="CCCCCC"/>
              </a:solidFill>
            </a:endParaRPr>
          </a:p>
          <a:p>
            <a:pPr indent="0" lvl="0" marL="0" rtl="0" algn="r">
              <a:spcBef>
                <a:spcPts val="0"/>
              </a:spcBef>
              <a:spcAft>
                <a:spcPts val="0"/>
              </a:spcAft>
              <a:buNone/>
            </a:pPr>
            <a:r>
              <a:rPr lang="en" sz="4000">
                <a:solidFill>
                  <a:srgbClr val="CCCCCC"/>
                </a:solidFill>
              </a:rPr>
              <a:t>Documentation</a:t>
            </a:r>
            <a:endParaRPr sz="4000">
              <a:solidFill>
                <a:srgbClr val="CCCC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Website Overview</a:t>
            </a:r>
            <a:endParaRPr sz="2600"/>
          </a:p>
        </p:txBody>
      </p:sp>
      <p:sp>
        <p:nvSpPr>
          <p:cNvPr id="520" name="Google Shape;520;p41"/>
          <p:cNvSpPr txBox="1"/>
          <p:nvPr/>
        </p:nvSpPr>
        <p:spPr>
          <a:xfrm>
            <a:off x="38550" y="531600"/>
            <a:ext cx="4492500" cy="468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Currently our</a:t>
            </a:r>
            <a:r>
              <a:rPr lang="en" sz="1600"/>
              <a:t> website includes the following pages:</a:t>
            </a:r>
            <a:endParaRPr sz="1600"/>
          </a:p>
          <a:p>
            <a:pPr indent="0" lvl="0" marL="0" rtl="0" algn="l">
              <a:lnSpc>
                <a:spcPct val="115000"/>
              </a:lnSpc>
              <a:spcBef>
                <a:spcPts val="0"/>
              </a:spcBef>
              <a:spcAft>
                <a:spcPts val="0"/>
              </a:spcAft>
              <a:buNone/>
            </a:pPr>
            <a:r>
              <a:t/>
            </a:r>
            <a:endParaRPr sz="1600"/>
          </a:p>
          <a:p>
            <a:pPr indent="-336550" lvl="0" marL="457200" rtl="0" algn="l">
              <a:lnSpc>
                <a:spcPct val="115000"/>
              </a:lnSpc>
              <a:spcBef>
                <a:spcPts val="0"/>
              </a:spcBef>
              <a:spcAft>
                <a:spcPts val="0"/>
              </a:spcAft>
              <a:buSzPts val="1700"/>
              <a:buChar char="➢"/>
            </a:pPr>
            <a:r>
              <a:rPr b="1" lang="en" sz="1700"/>
              <a:t>Home Page</a:t>
            </a:r>
            <a:endParaRPr sz="1700"/>
          </a:p>
          <a:p>
            <a:pPr indent="-330200" lvl="0" marL="914400" rtl="0" algn="l">
              <a:lnSpc>
                <a:spcPct val="115000"/>
              </a:lnSpc>
              <a:spcBef>
                <a:spcPts val="0"/>
              </a:spcBef>
              <a:spcAft>
                <a:spcPts val="0"/>
              </a:spcAft>
              <a:buSzPts val="1600"/>
              <a:buChar char="★"/>
            </a:pPr>
            <a:r>
              <a:rPr lang="en" sz="1600"/>
              <a:t>Provides an introduction to our product</a:t>
            </a:r>
            <a:endParaRPr sz="1600"/>
          </a:p>
          <a:p>
            <a:pPr indent="-330200" lvl="0" marL="914400" rtl="0" algn="l">
              <a:lnSpc>
                <a:spcPct val="115000"/>
              </a:lnSpc>
              <a:spcBef>
                <a:spcPts val="0"/>
              </a:spcBef>
              <a:spcAft>
                <a:spcPts val="0"/>
              </a:spcAft>
              <a:buSzPts val="1600"/>
              <a:buChar char="★"/>
            </a:pPr>
            <a:r>
              <a:rPr lang="en" sz="1600"/>
              <a:t>Highlights Key Product Features</a:t>
            </a:r>
            <a:endParaRPr sz="1600"/>
          </a:p>
          <a:p>
            <a:pPr indent="-330200" lvl="0" marL="914400" rtl="0" algn="l">
              <a:lnSpc>
                <a:spcPct val="115000"/>
              </a:lnSpc>
              <a:spcBef>
                <a:spcPts val="0"/>
              </a:spcBef>
              <a:spcAft>
                <a:spcPts val="0"/>
              </a:spcAft>
              <a:buSzPts val="1600"/>
              <a:buChar char="★"/>
            </a:pPr>
            <a:r>
              <a:rPr lang="en" sz="1600"/>
              <a:t>Explains important air quality parameters</a:t>
            </a:r>
            <a:endParaRPr sz="1600"/>
          </a:p>
          <a:p>
            <a:pPr indent="-336550" lvl="0" marL="457200" rtl="0" algn="l">
              <a:lnSpc>
                <a:spcPct val="115000"/>
              </a:lnSpc>
              <a:spcBef>
                <a:spcPts val="0"/>
              </a:spcBef>
              <a:spcAft>
                <a:spcPts val="0"/>
              </a:spcAft>
              <a:buSzPts val="1700"/>
              <a:buChar char="➢"/>
            </a:pPr>
            <a:r>
              <a:rPr b="1" lang="en" sz="1700"/>
              <a:t>About Page</a:t>
            </a:r>
            <a:endParaRPr sz="1700"/>
          </a:p>
          <a:p>
            <a:pPr indent="-330200" lvl="0" marL="914400" rtl="0" algn="l">
              <a:lnSpc>
                <a:spcPct val="115000"/>
              </a:lnSpc>
              <a:spcBef>
                <a:spcPts val="0"/>
              </a:spcBef>
              <a:spcAft>
                <a:spcPts val="0"/>
              </a:spcAft>
              <a:buSzPts val="1600"/>
              <a:buChar char="★"/>
            </a:pPr>
            <a:r>
              <a:rPr lang="en" sz="1600"/>
              <a:t>Introduces our team and core functions</a:t>
            </a:r>
            <a:endParaRPr sz="1600"/>
          </a:p>
          <a:p>
            <a:pPr indent="-336550" lvl="0" marL="457200" rtl="0" algn="l">
              <a:lnSpc>
                <a:spcPct val="115000"/>
              </a:lnSpc>
              <a:spcBef>
                <a:spcPts val="0"/>
              </a:spcBef>
              <a:spcAft>
                <a:spcPts val="0"/>
              </a:spcAft>
              <a:buSzPts val="1700"/>
              <a:buChar char="➢"/>
            </a:pPr>
            <a:r>
              <a:rPr b="1" lang="en" sz="1700"/>
              <a:t>Contact Page</a:t>
            </a:r>
            <a:endParaRPr sz="1700"/>
          </a:p>
          <a:p>
            <a:pPr indent="-330200" lvl="0" marL="914400" rtl="0" algn="l">
              <a:lnSpc>
                <a:spcPct val="115000"/>
              </a:lnSpc>
              <a:spcBef>
                <a:spcPts val="0"/>
              </a:spcBef>
              <a:spcAft>
                <a:spcPts val="0"/>
              </a:spcAft>
              <a:buSzPts val="1600"/>
              <a:buChar char="★"/>
            </a:pPr>
            <a:r>
              <a:rPr lang="en" sz="1600"/>
              <a:t>Gives the opportunity to contact us</a:t>
            </a:r>
            <a:endParaRPr sz="1600"/>
          </a:p>
          <a:p>
            <a:pPr indent="0" lvl="0" marL="0" rtl="0" algn="l">
              <a:lnSpc>
                <a:spcPct val="115000"/>
              </a:lnSpc>
              <a:spcBef>
                <a:spcPts val="1200"/>
              </a:spcBef>
              <a:spcAft>
                <a:spcPts val="1200"/>
              </a:spcAft>
              <a:buNone/>
            </a:pPr>
            <a:r>
              <a:rPr i="1" lang="en" sz="1000"/>
              <a:t>Since the website is currently under construction, it is saved with a password: iiotgroup1</a:t>
            </a:r>
            <a:endParaRPr i="1" sz="1000"/>
          </a:p>
        </p:txBody>
      </p:sp>
      <p:pic>
        <p:nvPicPr>
          <p:cNvPr id="521" name="Google Shape;521;p41"/>
          <p:cNvPicPr preferRelativeResize="0"/>
          <p:nvPr/>
        </p:nvPicPr>
        <p:blipFill>
          <a:blip r:embed="rId3">
            <a:alphaModFix/>
          </a:blip>
          <a:stretch>
            <a:fillRect/>
          </a:stretch>
        </p:blipFill>
        <p:spPr>
          <a:xfrm>
            <a:off x="4648050" y="202788"/>
            <a:ext cx="3554202" cy="2138074"/>
          </a:xfrm>
          <a:prstGeom prst="rect">
            <a:avLst/>
          </a:prstGeom>
          <a:noFill/>
          <a:ln>
            <a:noFill/>
          </a:ln>
          <a:effectLst>
            <a:outerShdw blurRad="57150" rotWithShape="0" algn="bl" dir="5400000" dist="19050">
              <a:srgbClr val="000000">
                <a:alpha val="50000"/>
              </a:srgbClr>
            </a:outerShdw>
          </a:effectLst>
        </p:spPr>
      </p:pic>
      <p:pic>
        <p:nvPicPr>
          <p:cNvPr id="522" name="Google Shape;522;p41"/>
          <p:cNvPicPr preferRelativeResize="0"/>
          <p:nvPr/>
        </p:nvPicPr>
        <p:blipFill>
          <a:blip r:embed="rId4">
            <a:alphaModFix/>
          </a:blip>
          <a:stretch>
            <a:fillRect/>
          </a:stretch>
        </p:blipFill>
        <p:spPr>
          <a:xfrm>
            <a:off x="6975800" y="897775"/>
            <a:ext cx="2044452" cy="1108074"/>
          </a:xfrm>
          <a:prstGeom prst="rect">
            <a:avLst/>
          </a:prstGeom>
          <a:noFill/>
          <a:ln>
            <a:noFill/>
          </a:ln>
          <a:effectLst>
            <a:outerShdw blurRad="57150" rotWithShape="0" algn="bl" dir="5400000" dist="19050">
              <a:srgbClr val="000000">
                <a:alpha val="50000"/>
              </a:srgbClr>
            </a:outerShdw>
          </a:effectLst>
        </p:spPr>
      </p:pic>
      <p:pic>
        <p:nvPicPr>
          <p:cNvPr id="523" name="Google Shape;523;p41"/>
          <p:cNvPicPr preferRelativeResize="0"/>
          <p:nvPr/>
        </p:nvPicPr>
        <p:blipFill>
          <a:blip r:embed="rId5">
            <a:alphaModFix/>
          </a:blip>
          <a:stretch>
            <a:fillRect/>
          </a:stretch>
        </p:blipFill>
        <p:spPr>
          <a:xfrm>
            <a:off x="5868825" y="3114500"/>
            <a:ext cx="3207951" cy="1942302"/>
          </a:xfrm>
          <a:prstGeom prst="rect">
            <a:avLst/>
          </a:prstGeom>
          <a:noFill/>
          <a:ln>
            <a:noFill/>
          </a:ln>
          <a:effectLst>
            <a:outerShdw blurRad="57150" rotWithShape="0" algn="bl" dir="5400000" dist="19050">
              <a:srgbClr val="000000">
                <a:alpha val="50000"/>
              </a:srgbClr>
            </a:outerShdw>
          </a:effectLst>
        </p:spPr>
      </p:pic>
      <p:pic>
        <p:nvPicPr>
          <p:cNvPr id="524" name="Google Shape;524;p41"/>
          <p:cNvPicPr preferRelativeResize="0"/>
          <p:nvPr/>
        </p:nvPicPr>
        <p:blipFill>
          <a:blip r:embed="rId6">
            <a:alphaModFix/>
          </a:blip>
          <a:stretch>
            <a:fillRect/>
          </a:stretch>
        </p:blipFill>
        <p:spPr>
          <a:xfrm>
            <a:off x="4155025" y="2273625"/>
            <a:ext cx="2718828" cy="1651475"/>
          </a:xfrm>
          <a:prstGeom prst="rect">
            <a:avLst/>
          </a:prstGeom>
          <a:noFill/>
          <a:ln>
            <a:noFill/>
          </a:ln>
          <a:effectLst>
            <a:outerShdw blurRad="57150" rotWithShape="0" algn="bl" dir="5400000" dist="19050">
              <a:srgbClr val="000000">
                <a:alpha val="50000"/>
              </a:srgbClr>
            </a:outerShdw>
          </a:effectLst>
        </p:spPr>
      </p:pic>
      <p:pic>
        <p:nvPicPr>
          <p:cNvPr id="525" name="Google Shape;525;p41"/>
          <p:cNvPicPr preferRelativeResize="0"/>
          <p:nvPr/>
        </p:nvPicPr>
        <p:blipFill>
          <a:blip r:embed="rId7">
            <a:alphaModFix/>
          </a:blip>
          <a:stretch>
            <a:fillRect/>
          </a:stretch>
        </p:blipFill>
        <p:spPr>
          <a:xfrm>
            <a:off x="4572000" y="4067725"/>
            <a:ext cx="930100" cy="93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103" name="Google Shape;103;p15"/>
          <p:cNvGrpSpPr/>
          <p:nvPr/>
        </p:nvGrpSpPr>
        <p:grpSpPr>
          <a:xfrm>
            <a:off x="661100" y="1304875"/>
            <a:ext cx="2628925" cy="3416400"/>
            <a:chOff x="431925" y="1304875"/>
            <a:chExt cx="2628925" cy="3416400"/>
          </a:xfrm>
        </p:grpSpPr>
        <p:sp>
          <p:nvSpPr>
            <p:cNvPr id="104" name="Google Shape;104;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5"/>
          <p:cNvSpPr txBox="1"/>
          <p:nvPr>
            <p:ph idx="4294967295" type="body"/>
          </p:nvPr>
        </p:nvSpPr>
        <p:spPr>
          <a:xfrm>
            <a:off x="73560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Definition</a:t>
            </a:r>
            <a:endParaRPr>
              <a:solidFill>
                <a:schemeClr val="lt1"/>
              </a:solidFill>
            </a:endParaRPr>
          </a:p>
        </p:txBody>
      </p:sp>
      <p:sp>
        <p:nvSpPr>
          <p:cNvPr id="107" name="Google Shape;107;p15"/>
          <p:cNvSpPr txBox="1"/>
          <p:nvPr>
            <p:ph idx="4294967295" type="body"/>
          </p:nvPr>
        </p:nvSpPr>
        <p:spPr>
          <a:xfrm>
            <a:off x="737500" y="1850300"/>
            <a:ext cx="24786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Air pollution is a mix of hazardous substances from both human-made and natural sources. These substances, known as pollutants, can be solid particles, liquid droplets, or gases.</a:t>
            </a:r>
            <a:endParaRPr sz="1600"/>
          </a:p>
        </p:txBody>
      </p:sp>
      <p:grpSp>
        <p:nvGrpSpPr>
          <p:cNvPr id="108" name="Google Shape;108;p15"/>
          <p:cNvGrpSpPr/>
          <p:nvPr/>
        </p:nvGrpSpPr>
        <p:grpSpPr>
          <a:xfrm>
            <a:off x="5862600" y="1304875"/>
            <a:ext cx="2632500" cy="3416400"/>
            <a:chOff x="6212550" y="1304875"/>
            <a:chExt cx="2632500" cy="3416400"/>
          </a:xfrm>
        </p:grpSpPr>
        <p:sp>
          <p:nvSpPr>
            <p:cNvPr id="109" name="Google Shape;109;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5"/>
          <p:cNvSpPr txBox="1"/>
          <p:nvPr>
            <p:ph idx="4294967295" type="body"/>
          </p:nvPr>
        </p:nvSpPr>
        <p:spPr>
          <a:xfrm>
            <a:off x="59225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Source of Pollution</a:t>
            </a:r>
            <a:endParaRPr>
              <a:solidFill>
                <a:schemeClr val="lt1"/>
              </a:solidFill>
            </a:endParaRPr>
          </a:p>
        </p:txBody>
      </p:sp>
      <p:sp>
        <p:nvSpPr>
          <p:cNvPr id="112" name="Google Shape;112;p15"/>
          <p:cNvSpPr txBox="1"/>
          <p:nvPr>
            <p:ph idx="4294967295" type="body"/>
          </p:nvPr>
        </p:nvSpPr>
        <p:spPr>
          <a:xfrm>
            <a:off x="593645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lignite coal</a:t>
            </a:r>
            <a:endParaRPr sz="1600"/>
          </a:p>
          <a:p>
            <a:pPr indent="-330200" lvl="0" marL="457200" rtl="0" algn="l">
              <a:spcBef>
                <a:spcPts val="0"/>
              </a:spcBef>
              <a:spcAft>
                <a:spcPts val="0"/>
              </a:spcAft>
              <a:buSzPts val="1600"/>
              <a:buChar char="●"/>
            </a:pPr>
            <a:r>
              <a:rPr lang="en" sz="1600"/>
              <a:t>industrial processes</a:t>
            </a:r>
            <a:endParaRPr sz="1600"/>
          </a:p>
          <a:p>
            <a:pPr indent="-330200" lvl="0" marL="457200" rtl="0" algn="l">
              <a:spcBef>
                <a:spcPts val="0"/>
              </a:spcBef>
              <a:spcAft>
                <a:spcPts val="0"/>
              </a:spcAft>
              <a:buSzPts val="1600"/>
              <a:buChar char="●"/>
            </a:pPr>
            <a:r>
              <a:rPr lang="en" sz="1600"/>
              <a:t>open burning of waste</a:t>
            </a:r>
            <a:endParaRPr sz="1600"/>
          </a:p>
          <a:p>
            <a:pPr indent="-330200" lvl="0" marL="457200" rtl="0" algn="l">
              <a:spcBef>
                <a:spcPts val="0"/>
              </a:spcBef>
              <a:spcAft>
                <a:spcPts val="0"/>
              </a:spcAft>
              <a:buSzPts val="1600"/>
              <a:buChar char="●"/>
            </a:pPr>
            <a:r>
              <a:rPr lang="en" sz="1600"/>
              <a:t>motor vehicles and transportation</a:t>
            </a:r>
            <a:endParaRPr sz="1600"/>
          </a:p>
          <a:p>
            <a:pPr indent="-330200" lvl="0" marL="457200" rtl="0" algn="l">
              <a:spcBef>
                <a:spcPts val="0"/>
              </a:spcBef>
              <a:spcAft>
                <a:spcPts val="0"/>
              </a:spcAft>
              <a:buSzPts val="1600"/>
              <a:buChar char="●"/>
            </a:pPr>
            <a:r>
              <a:rPr lang="en" sz="1600"/>
              <a:t>Dust storms</a:t>
            </a:r>
            <a:endParaRPr sz="1600"/>
          </a:p>
          <a:p>
            <a:pPr indent="-330200" lvl="0" marL="457200" rtl="0" algn="l">
              <a:spcBef>
                <a:spcPts val="0"/>
              </a:spcBef>
              <a:spcAft>
                <a:spcPts val="0"/>
              </a:spcAft>
              <a:buSzPts val="1600"/>
              <a:buChar char="●"/>
            </a:pPr>
            <a:r>
              <a:rPr lang="en" sz="1600"/>
              <a:t>Volcanic Eruption</a:t>
            </a:r>
            <a:endParaRPr sz="1600"/>
          </a:p>
          <a:p>
            <a:pPr indent="-330200" lvl="0" marL="457200" rtl="0" algn="l">
              <a:spcBef>
                <a:spcPts val="0"/>
              </a:spcBef>
              <a:spcAft>
                <a:spcPts val="0"/>
              </a:spcAft>
              <a:buSzPts val="1600"/>
              <a:buChar char="●"/>
            </a:pPr>
            <a:r>
              <a:rPr lang="en" sz="1600"/>
              <a:t>Secondhand Smoke</a:t>
            </a:r>
            <a:endParaRPr sz="1600"/>
          </a:p>
          <a:p>
            <a:pPr indent="0" lvl="0" marL="457200" rtl="0" algn="l">
              <a:spcBef>
                <a:spcPts val="1600"/>
              </a:spcBef>
              <a:spcAft>
                <a:spcPts val="1600"/>
              </a:spcAft>
              <a:buNone/>
            </a:pPr>
            <a:r>
              <a:t/>
            </a:r>
            <a:endParaRPr sz="1600"/>
          </a:p>
        </p:txBody>
      </p:sp>
      <p:cxnSp>
        <p:nvCxnSpPr>
          <p:cNvPr id="113" name="Google Shape;113;p15"/>
          <p:cNvCxnSpPr/>
          <p:nvPr/>
        </p:nvCxnSpPr>
        <p:spPr>
          <a:xfrm>
            <a:off x="3293150" y="2032000"/>
            <a:ext cx="2556600" cy="21771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Arial"/>
                <a:ea typeface="Arial"/>
                <a:cs typeface="Arial"/>
                <a:sym typeface="Arial"/>
              </a:rPr>
              <a:t>Our Documentation on GitHub</a:t>
            </a:r>
            <a:endParaRPr/>
          </a:p>
        </p:txBody>
      </p:sp>
      <p:sp>
        <p:nvSpPr>
          <p:cNvPr id="531" name="Google Shape;531;p42"/>
          <p:cNvSpPr txBox="1"/>
          <p:nvPr>
            <p:ph idx="4294967295" type="body"/>
          </p:nvPr>
        </p:nvSpPr>
        <p:spPr>
          <a:xfrm>
            <a:off x="311700" y="1465800"/>
            <a:ext cx="34422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we will maintain </a:t>
            </a:r>
            <a:r>
              <a:rPr b="1" lang="en"/>
              <a:t>our software &amp; hardware setup</a:t>
            </a:r>
            <a:r>
              <a:rPr lang="en"/>
              <a:t> on GitHub, where we’ll also provide regular updates. This allows easy access to our latest developments and ensures transparency as we continue to improve our project.</a:t>
            </a:r>
            <a:endParaRPr/>
          </a:p>
          <a:p>
            <a:pPr indent="0" lvl="0" marL="0" rtl="0" algn="l">
              <a:spcBef>
                <a:spcPts val="1600"/>
              </a:spcBef>
              <a:spcAft>
                <a:spcPts val="1600"/>
              </a:spcAft>
              <a:buNone/>
            </a:pPr>
            <a:r>
              <a:rPr lang="en" sz="1200" u="sng">
                <a:solidFill>
                  <a:schemeClr val="dk1"/>
                </a:solidFill>
                <a:latin typeface="Arial"/>
                <a:ea typeface="Arial"/>
                <a:cs typeface="Arial"/>
                <a:sym typeface="Arial"/>
                <a:hlinkClick r:id="rId3">
                  <a:extLst>
                    <a:ext uri="{A12FA001-AC4F-418D-AE19-62706E023703}">
                      <ahyp:hlinkClr val="tx"/>
                    </a:ext>
                  </a:extLst>
                </a:hlinkClick>
              </a:rPr>
              <a:t>https://github.com/KathiJoksch/iiot_puresense</a:t>
            </a:r>
            <a:endParaRPr sz="1900">
              <a:solidFill>
                <a:schemeClr val="dk1"/>
              </a:solidFill>
            </a:endParaRPr>
          </a:p>
        </p:txBody>
      </p:sp>
      <p:pic>
        <p:nvPicPr>
          <p:cNvPr id="532" name="Google Shape;532;p42"/>
          <p:cNvPicPr preferRelativeResize="0"/>
          <p:nvPr/>
        </p:nvPicPr>
        <p:blipFill rotWithShape="1">
          <a:blip r:embed="rId4">
            <a:alphaModFix/>
          </a:blip>
          <a:srcRect b="0" l="0" r="28734" t="0"/>
          <a:stretch/>
        </p:blipFill>
        <p:spPr>
          <a:xfrm>
            <a:off x="4007550" y="1235563"/>
            <a:ext cx="4925599" cy="3563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3"/>
          <p:cNvSpPr txBox="1"/>
          <p:nvPr>
            <p:ph type="title"/>
          </p:nvPr>
        </p:nvSpPr>
        <p:spPr>
          <a:xfrm>
            <a:off x="934350" y="1567200"/>
            <a:ext cx="7275300" cy="200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119" name="Google Shape;119;p16"/>
          <p:cNvGrpSpPr/>
          <p:nvPr/>
        </p:nvGrpSpPr>
        <p:grpSpPr>
          <a:xfrm>
            <a:off x="431925" y="1304875"/>
            <a:ext cx="2628925" cy="3416400"/>
            <a:chOff x="431925" y="1304875"/>
            <a:chExt cx="2628925" cy="3416400"/>
          </a:xfrm>
        </p:grpSpPr>
        <p:sp>
          <p:nvSpPr>
            <p:cNvPr id="120" name="Google Shape;120;p1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6"/>
          <p:cNvSpPr txBox="1"/>
          <p:nvPr>
            <p:ph idx="4294967295" type="body"/>
          </p:nvPr>
        </p:nvSpPr>
        <p:spPr>
          <a:xfrm>
            <a:off x="492425"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WHO Data</a:t>
            </a:r>
            <a:endParaRPr>
              <a:solidFill>
                <a:schemeClr val="lt1"/>
              </a:solidFill>
            </a:endParaRPr>
          </a:p>
        </p:txBody>
      </p:sp>
      <p:grpSp>
        <p:nvGrpSpPr>
          <p:cNvPr id="123" name="Google Shape;123;p16"/>
          <p:cNvGrpSpPr/>
          <p:nvPr/>
        </p:nvGrpSpPr>
        <p:grpSpPr>
          <a:xfrm>
            <a:off x="3301225" y="1304875"/>
            <a:ext cx="5737797" cy="3416400"/>
            <a:chOff x="6212550" y="1304875"/>
            <a:chExt cx="2632500" cy="3416400"/>
          </a:xfrm>
        </p:grpSpPr>
        <p:sp>
          <p:nvSpPr>
            <p:cNvPr id="124" name="Google Shape;124;p16"/>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6"/>
          <p:cNvSpPr txBox="1"/>
          <p:nvPr>
            <p:ph idx="4294967295" type="body"/>
          </p:nvPr>
        </p:nvSpPr>
        <p:spPr>
          <a:xfrm>
            <a:off x="3451536" y="1329625"/>
            <a:ext cx="5437200" cy="4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rPr>
              <a:t>UNICEF Data on Children</a:t>
            </a:r>
            <a:endParaRPr sz="1500">
              <a:solidFill>
                <a:schemeClr val="lt1"/>
              </a:solidFill>
            </a:endParaRPr>
          </a:p>
        </p:txBody>
      </p:sp>
      <p:sp>
        <p:nvSpPr>
          <p:cNvPr id="127" name="Google Shape;127;p16"/>
          <p:cNvSpPr txBox="1"/>
          <p:nvPr>
            <p:ph type="title"/>
          </p:nvPr>
        </p:nvSpPr>
        <p:spPr>
          <a:xfrm>
            <a:off x="431925" y="1766275"/>
            <a:ext cx="2628900" cy="29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6.5 Million</a:t>
            </a:r>
            <a:endParaRPr sz="4000"/>
          </a:p>
          <a:p>
            <a:pPr indent="0" lvl="0" marL="0" rtl="0" algn="ctr">
              <a:spcBef>
                <a:spcPts val="0"/>
              </a:spcBef>
              <a:spcAft>
                <a:spcPts val="0"/>
              </a:spcAft>
              <a:buNone/>
            </a:pPr>
            <a:r>
              <a:rPr lang="en" sz="4000"/>
              <a:t>Deaths</a:t>
            </a:r>
            <a:endParaRPr sz="4000"/>
          </a:p>
          <a:p>
            <a:pPr indent="0" lvl="0" marL="0" rtl="0" algn="ctr">
              <a:spcBef>
                <a:spcPts val="0"/>
              </a:spcBef>
              <a:spcAft>
                <a:spcPts val="0"/>
              </a:spcAft>
              <a:buNone/>
            </a:pPr>
            <a:r>
              <a:rPr lang="en" sz="4000"/>
              <a:t>/ Year</a:t>
            </a:r>
            <a:endParaRPr sz="4000"/>
          </a:p>
        </p:txBody>
      </p:sp>
      <p:sp>
        <p:nvSpPr>
          <p:cNvPr id="128" name="Google Shape;128;p16"/>
          <p:cNvSpPr txBox="1"/>
          <p:nvPr/>
        </p:nvSpPr>
        <p:spPr>
          <a:xfrm>
            <a:off x="5675750" y="1913950"/>
            <a:ext cx="31743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solidFill>
                  <a:srgbClr val="212529"/>
                </a:solidFill>
                <a:highlight>
                  <a:schemeClr val="lt1"/>
                </a:highlight>
                <a:latin typeface="Roboto"/>
                <a:ea typeface="Roboto"/>
                <a:cs typeface="Roboto"/>
                <a:sym typeface="Roboto"/>
              </a:rPr>
              <a:t>709,000 deaths in children under 5 years old</a:t>
            </a:r>
            <a:endParaRPr sz="1800"/>
          </a:p>
        </p:txBody>
      </p:sp>
      <p:sp>
        <p:nvSpPr>
          <p:cNvPr id="129" name="Google Shape;129;p16"/>
          <p:cNvSpPr txBox="1"/>
          <p:nvPr/>
        </p:nvSpPr>
        <p:spPr>
          <a:xfrm>
            <a:off x="3353325" y="2852175"/>
            <a:ext cx="1883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12529"/>
                </a:solidFill>
                <a:highlight>
                  <a:schemeClr val="lt1"/>
                </a:highlight>
                <a:latin typeface="Impact"/>
                <a:ea typeface="Impact"/>
                <a:cs typeface="Impact"/>
                <a:sym typeface="Impact"/>
              </a:rPr>
              <a:t>2024 State of Global Air</a:t>
            </a:r>
            <a:endParaRPr>
              <a:latin typeface="Impact"/>
              <a:ea typeface="Impact"/>
              <a:cs typeface="Impact"/>
              <a:sym typeface="Impact"/>
            </a:endParaRPr>
          </a:p>
        </p:txBody>
      </p:sp>
      <p:sp>
        <p:nvSpPr>
          <p:cNvPr id="130" name="Google Shape;130;p16"/>
          <p:cNvSpPr/>
          <p:nvPr/>
        </p:nvSpPr>
        <p:spPr>
          <a:xfrm rot="5400000">
            <a:off x="6768050" y="2927475"/>
            <a:ext cx="741600" cy="52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 name="Google Shape;131;p16"/>
          <p:cNvSpPr txBox="1"/>
          <p:nvPr/>
        </p:nvSpPr>
        <p:spPr>
          <a:xfrm>
            <a:off x="5658000" y="3667100"/>
            <a:ext cx="3174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212529"/>
                </a:solidFill>
                <a:highlight>
                  <a:schemeClr val="lt1"/>
                </a:highlight>
                <a:latin typeface="Roboto"/>
                <a:ea typeface="Roboto"/>
                <a:cs typeface="Roboto"/>
                <a:sym typeface="Roboto"/>
              </a:rPr>
              <a:t>2,000 children under 5 die</a:t>
            </a:r>
            <a:endParaRPr sz="2600"/>
          </a:p>
        </p:txBody>
      </p:sp>
      <p:cxnSp>
        <p:nvCxnSpPr>
          <p:cNvPr id="132" name="Google Shape;132;p16"/>
          <p:cNvCxnSpPr/>
          <p:nvPr/>
        </p:nvCxnSpPr>
        <p:spPr>
          <a:xfrm flipH="1">
            <a:off x="5280800" y="1763700"/>
            <a:ext cx="5700" cy="295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193875" y="1126250"/>
            <a:ext cx="4045200" cy="7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Physically</a:t>
            </a:r>
            <a:endParaRPr/>
          </a:p>
        </p:txBody>
      </p:sp>
      <p:sp>
        <p:nvSpPr>
          <p:cNvPr id="138" name="Google Shape;138;p17"/>
          <p:cNvSpPr txBox="1"/>
          <p:nvPr>
            <p:ph idx="1" type="subTitle"/>
          </p:nvPr>
        </p:nvSpPr>
        <p:spPr>
          <a:xfrm>
            <a:off x="346275" y="2089499"/>
            <a:ext cx="4045200" cy="2835900"/>
          </a:xfrm>
          <a:prstGeom prst="rect">
            <a:avLst/>
          </a:prstGeom>
        </p:spPr>
        <p:txBody>
          <a:bodyPr anchorCtr="0" anchor="t" bIns="91425" lIns="91425" spcFirstLastPara="1" rIns="91425" wrap="square" tIns="91425">
            <a:noAutofit/>
          </a:bodyPr>
          <a:lstStyle/>
          <a:p>
            <a:pPr indent="-314325" lvl="0" marL="457200" rtl="0" algn="just">
              <a:lnSpc>
                <a:spcPct val="115000"/>
              </a:lnSpc>
              <a:spcBef>
                <a:spcPts val="0"/>
              </a:spcBef>
              <a:spcAft>
                <a:spcPts val="0"/>
              </a:spcAft>
              <a:buClr>
                <a:srgbClr val="212529"/>
              </a:buClr>
              <a:buSzPts val="1350"/>
              <a:buChar char="❖"/>
            </a:pPr>
            <a:r>
              <a:rPr lang="en" sz="1350">
                <a:solidFill>
                  <a:srgbClr val="212529"/>
                </a:solidFill>
              </a:rPr>
              <a:t>Young children breathe more rapidly than adults and take in more air relative to their body weight</a:t>
            </a:r>
            <a:endParaRPr sz="1350">
              <a:solidFill>
                <a:srgbClr val="212529"/>
              </a:solidFill>
            </a:endParaRPr>
          </a:p>
          <a:p>
            <a:pPr indent="-314325" lvl="0" marL="457200" rtl="0" algn="just">
              <a:lnSpc>
                <a:spcPct val="115000"/>
              </a:lnSpc>
              <a:spcBef>
                <a:spcPts val="0"/>
              </a:spcBef>
              <a:spcAft>
                <a:spcPts val="0"/>
              </a:spcAft>
              <a:buClr>
                <a:srgbClr val="212529"/>
              </a:buClr>
              <a:buSzPts val="1350"/>
              <a:buChar char="❖"/>
            </a:pPr>
            <a:r>
              <a:rPr lang="en" sz="1350">
                <a:solidFill>
                  <a:srgbClr val="212529"/>
                </a:solidFill>
              </a:rPr>
              <a:t>They often spend more time outdoors and breathe air that is closer to the ground, which puts them in closer proximity to sources of pollution like dust and vehicle exhaust.</a:t>
            </a:r>
            <a:endParaRPr sz="1350">
              <a:solidFill>
                <a:srgbClr val="212529"/>
              </a:solidFill>
            </a:endParaRPr>
          </a:p>
          <a:p>
            <a:pPr indent="-314325" lvl="0" marL="457200" rtl="0" algn="just">
              <a:lnSpc>
                <a:spcPct val="115000"/>
              </a:lnSpc>
              <a:spcBef>
                <a:spcPts val="0"/>
              </a:spcBef>
              <a:spcAft>
                <a:spcPts val="0"/>
              </a:spcAft>
              <a:buClr>
                <a:srgbClr val="212529"/>
              </a:buClr>
              <a:buSzPts val="1350"/>
              <a:buChar char="❖"/>
            </a:pPr>
            <a:r>
              <a:rPr lang="en" sz="1350">
                <a:solidFill>
                  <a:srgbClr val="212529"/>
                </a:solidFill>
              </a:rPr>
              <a:t>Children also spend a significant amount of time indoors, and so may be significantly affected by household air pollution.</a:t>
            </a:r>
            <a:endParaRPr sz="1350">
              <a:solidFill>
                <a:srgbClr val="212529"/>
              </a:solidFill>
            </a:endParaRPr>
          </a:p>
          <a:p>
            <a:pPr indent="0" lvl="0" marL="0" rtl="0" algn="just">
              <a:lnSpc>
                <a:spcPct val="115000"/>
              </a:lnSpc>
              <a:spcBef>
                <a:spcPts val="1200"/>
              </a:spcBef>
              <a:spcAft>
                <a:spcPts val="1200"/>
              </a:spcAft>
              <a:buNone/>
            </a:pPr>
            <a:r>
              <a:t/>
            </a:r>
            <a:endParaRPr sz="1350">
              <a:solidFill>
                <a:srgbClr val="212529"/>
              </a:solidFill>
            </a:endParaRPr>
          </a:p>
        </p:txBody>
      </p:sp>
      <p:sp>
        <p:nvSpPr>
          <p:cNvPr id="139" name="Google Shape;139;p17"/>
          <p:cNvSpPr txBox="1"/>
          <p:nvPr>
            <p:ph type="title"/>
          </p:nvPr>
        </p:nvSpPr>
        <p:spPr>
          <a:xfrm>
            <a:off x="354650" y="245325"/>
            <a:ext cx="8520600" cy="60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Children Vulnerability</a:t>
            </a:r>
            <a:endParaRPr>
              <a:solidFill>
                <a:srgbClr val="FF0000"/>
              </a:solidFill>
            </a:endParaRPr>
          </a:p>
        </p:txBody>
      </p:sp>
      <p:sp>
        <p:nvSpPr>
          <p:cNvPr id="140" name="Google Shape;140;p17"/>
          <p:cNvSpPr txBox="1"/>
          <p:nvPr>
            <p:ph type="title"/>
          </p:nvPr>
        </p:nvSpPr>
        <p:spPr>
          <a:xfrm>
            <a:off x="4906250" y="1126250"/>
            <a:ext cx="4045200" cy="7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Physiologically</a:t>
            </a:r>
            <a:endParaRPr>
              <a:solidFill>
                <a:schemeClr val="lt1"/>
              </a:solidFill>
            </a:endParaRPr>
          </a:p>
        </p:txBody>
      </p:sp>
      <p:sp>
        <p:nvSpPr>
          <p:cNvPr id="141" name="Google Shape;141;p17"/>
          <p:cNvSpPr txBox="1"/>
          <p:nvPr>
            <p:ph idx="1" type="subTitle"/>
          </p:nvPr>
        </p:nvSpPr>
        <p:spPr>
          <a:xfrm>
            <a:off x="4906250" y="2390300"/>
            <a:ext cx="4045200" cy="20733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sz="1350">
                <a:solidFill>
                  <a:schemeClr val="lt1"/>
                </a:solidFill>
              </a:rPr>
              <a:t>Children are physiologically more vulnerable to air pollution than adults because their brains, lungs and other organs are still developing. </a:t>
            </a:r>
            <a:endParaRPr sz="1350">
              <a:solidFill>
                <a:schemeClr val="lt1"/>
              </a:solidFill>
            </a:endParaRPr>
          </a:p>
          <a:p>
            <a:pPr indent="457200" lvl="0" marL="0" rtl="0" algn="just">
              <a:lnSpc>
                <a:spcPct val="115000"/>
              </a:lnSpc>
              <a:spcBef>
                <a:spcPts val="1200"/>
              </a:spcBef>
              <a:spcAft>
                <a:spcPts val="0"/>
              </a:spcAft>
              <a:buNone/>
            </a:pPr>
            <a:r>
              <a:rPr lang="en" sz="1350">
                <a:solidFill>
                  <a:schemeClr val="lt1"/>
                </a:solidFill>
              </a:rPr>
              <a:t>Some air pollutants can cross the placenta and affect developing babies. Air pollution can also affect lung function and development, which continues through adolescence.</a:t>
            </a:r>
            <a:endParaRPr sz="1350">
              <a:solidFill>
                <a:schemeClr val="lt1"/>
              </a:solidFill>
            </a:endParaRPr>
          </a:p>
          <a:p>
            <a:pPr indent="0" lvl="0" marL="0" rtl="0" algn="just">
              <a:lnSpc>
                <a:spcPct val="115000"/>
              </a:lnSpc>
              <a:spcBef>
                <a:spcPts val="1200"/>
              </a:spcBef>
              <a:spcAft>
                <a:spcPts val="1200"/>
              </a:spcAft>
              <a:buNone/>
            </a:pPr>
            <a:r>
              <a:t/>
            </a:r>
            <a:endParaRPr sz="1350">
              <a:solidFill>
                <a:srgbClr val="21252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a:t>
            </a:r>
            <a:endParaRPr/>
          </a:p>
        </p:txBody>
      </p:sp>
      <p:sp>
        <p:nvSpPr>
          <p:cNvPr id="147" name="Google Shape;147;p18"/>
          <p:cNvSpPr txBox="1"/>
          <p:nvPr/>
        </p:nvSpPr>
        <p:spPr>
          <a:xfrm>
            <a:off x="0" y="572950"/>
            <a:ext cx="9066900" cy="45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1F3763"/>
                </a:solidFill>
                <a:latin typeface="Calibri"/>
                <a:ea typeface="Calibri"/>
                <a:cs typeface="Calibri"/>
                <a:sym typeface="Calibri"/>
              </a:rPr>
              <a:t>CO2 (Carbon Dioxide)</a:t>
            </a:r>
            <a:r>
              <a:rPr lang="en" sz="1200">
                <a:solidFill>
                  <a:srgbClr val="1F3763"/>
                </a:solidFill>
                <a:latin typeface="Calibri"/>
                <a:ea typeface="Calibri"/>
                <a:cs typeface="Calibri"/>
                <a:sym typeface="Calibri"/>
              </a:rPr>
              <a:t> </a:t>
            </a:r>
            <a:endParaRPr sz="1200">
              <a:solidFill>
                <a:srgbClr val="1F3763"/>
              </a:solidFill>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Standard:</a:t>
            </a:r>
            <a:r>
              <a:rPr lang="en" sz="1100">
                <a:highlight>
                  <a:srgbClr val="FFFFFF"/>
                </a:highlight>
                <a:latin typeface="Calibri"/>
                <a:ea typeface="Calibri"/>
                <a:cs typeface="Calibri"/>
                <a:sym typeface="Calibri"/>
              </a:rPr>
              <a:t> Maximum allowable concentration of </a:t>
            </a:r>
            <a:r>
              <a:rPr b="1" lang="en" sz="1100">
                <a:highlight>
                  <a:srgbClr val="FFFFFF"/>
                </a:highlight>
                <a:latin typeface="Calibri"/>
                <a:ea typeface="Calibri"/>
                <a:cs typeface="Calibri"/>
                <a:sym typeface="Calibri"/>
              </a:rPr>
              <a:t>1000 ppm</a:t>
            </a:r>
            <a:r>
              <a:rPr lang="en" sz="1100">
                <a:highlight>
                  <a:srgbClr val="FFFFFF"/>
                </a:highlight>
                <a:latin typeface="Calibri"/>
                <a:ea typeface="Calibri"/>
                <a:cs typeface="Calibri"/>
                <a:sym typeface="Calibri"/>
              </a:rPr>
              <a:t>. </a:t>
            </a:r>
            <a:endParaRPr sz="1100">
              <a:highlight>
                <a:srgbClr val="FFFFFF"/>
              </a:highlight>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Effects of High CO2:</a:t>
            </a:r>
            <a:r>
              <a:rPr lang="en" sz="1100">
                <a:highlight>
                  <a:srgbClr val="FFFFFF"/>
                </a:highlight>
                <a:latin typeface="Calibri"/>
                <a:ea typeface="Calibri"/>
                <a:cs typeface="Calibri"/>
                <a:sym typeface="Calibri"/>
              </a:rPr>
              <a:t> Elevated CO2 levels can cause drowsiness, headaches, and impaired concentration. Prolonged exposure in poorly ventilated areas can lead to discomfort and reduced productivity. </a:t>
            </a:r>
            <a:endParaRPr sz="1100">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1F3763"/>
                </a:solidFill>
                <a:latin typeface="Calibri"/>
                <a:ea typeface="Calibri"/>
                <a:cs typeface="Calibri"/>
                <a:sym typeface="Calibri"/>
              </a:rPr>
              <a:t>Humidity</a:t>
            </a:r>
            <a:r>
              <a:rPr lang="en" sz="1200">
                <a:solidFill>
                  <a:srgbClr val="1F3763"/>
                </a:solidFill>
                <a:latin typeface="Calibri"/>
                <a:ea typeface="Calibri"/>
                <a:cs typeface="Calibri"/>
                <a:sym typeface="Calibri"/>
              </a:rPr>
              <a:t> </a:t>
            </a:r>
            <a:endParaRPr sz="1200">
              <a:solidFill>
                <a:srgbClr val="1F3763"/>
              </a:solidFill>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Recommended Range:</a:t>
            </a:r>
            <a:r>
              <a:rPr lang="en" sz="1100">
                <a:highlight>
                  <a:srgbClr val="FFFFFF"/>
                </a:highlight>
                <a:latin typeface="Calibri"/>
                <a:ea typeface="Calibri"/>
                <a:cs typeface="Calibri"/>
                <a:sym typeface="Calibri"/>
              </a:rPr>
              <a:t> Between </a:t>
            </a:r>
            <a:r>
              <a:rPr b="1" lang="en" sz="1100">
                <a:highlight>
                  <a:srgbClr val="FFFFFF"/>
                </a:highlight>
                <a:latin typeface="Calibri"/>
                <a:ea typeface="Calibri"/>
                <a:cs typeface="Calibri"/>
                <a:sym typeface="Calibri"/>
              </a:rPr>
              <a:t>40% and 70%</a:t>
            </a:r>
            <a:r>
              <a:rPr lang="en" sz="1100">
                <a:highlight>
                  <a:srgbClr val="FFFFFF"/>
                </a:highlight>
                <a:latin typeface="Calibri"/>
                <a:ea typeface="Calibri"/>
                <a:cs typeface="Calibri"/>
                <a:sym typeface="Calibri"/>
              </a:rPr>
              <a:t> relative humidity. </a:t>
            </a:r>
            <a:endParaRPr sz="1100">
              <a:highlight>
                <a:srgbClr val="FFFFFF"/>
              </a:highlight>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Effects of Improper Humidity:</a:t>
            </a:r>
            <a:r>
              <a:rPr lang="en" sz="1100">
                <a:highlight>
                  <a:srgbClr val="FFFFFF"/>
                </a:highlight>
                <a:latin typeface="Calibri"/>
                <a:ea typeface="Calibri"/>
                <a:cs typeface="Calibri"/>
                <a:sym typeface="Calibri"/>
              </a:rPr>
              <a:t> Too low humidity can lead to dryness of the skin and respiratory system, while too high hu64midity fosters mold growth, increasing the risk of allergic reactions and respiratory issues. </a:t>
            </a:r>
            <a:endParaRPr sz="1100">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1F3763"/>
                </a:solidFill>
                <a:latin typeface="Calibri"/>
                <a:ea typeface="Calibri"/>
                <a:cs typeface="Calibri"/>
                <a:sym typeface="Calibri"/>
              </a:rPr>
              <a:t>Temperature:</a:t>
            </a:r>
            <a:r>
              <a:rPr lang="en" sz="1200">
                <a:solidFill>
                  <a:srgbClr val="1F3763"/>
                </a:solidFill>
                <a:latin typeface="Calibri"/>
                <a:ea typeface="Calibri"/>
                <a:cs typeface="Calibri"/>
                <a:sym typeface="Calibri"/>
              </a:rPr>
              <a:t> </a:t>
            </a:r>
            <a:endParaRPr sz="1200">
              <a:solidFill>
                <a:srgbClr val="1F3763"/>
              </a:solidFill>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lang="en" sz="1100">
                <a:highlight>
                  <a:srgbClr val="FFFFFF"/>
                </a:highlight>
                <a:latin typeface="Calibri"/>
                <a:ea typeface="Calibri"/>
                <a:cs typeface="Calibri"/>
                <a:sym typeface="Calibri"/>
              </a:rPr>
              <a:t>While there are no strict temperature limits, maintaining a comfortable indoor temperature, typically between </a:t>
            </a:r>
            <a:r>
              <a:rPr b="1" lang="en" sz="1100">
                <a:highlight>
                  <a:srgbClr val="FFFFFF"/>
                </a:highlight>
                <a:latin typeface="Calibri"/>
                <a:ea typeface="Calibri"/>
                <a:cs typeface="Calibri"/>
                <a:sym typeface="Calibri"/>
              </a:rPr>
              <a:t>18°C and 28°C</a:t>
            </a:r>
            <a:r>
              <a:rPr lang="en" sz="1100">
                <a:highlight>
                  <a:srgbClr val="FFFFFF"/>
                </a:highlight>
                <a:latin typeface="Calibri"/>
                <a:ea typeface="Calibri"/>
                <a:cs typeface="Calibri"/>
                <a:sym typeface="Calibri"/>
              </a:rPr>
              <a:t>, is advised to ensure a healthy environment and reduce the risk of excessive heating or cooling affecting air quality. </a:t>
            </a:r>
            <a:endParaRPr sz="1100">
              <a:highlight>
                <a:srgbClr val="FFFFFF"/>
              </a:highlight>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Effect : </a:t>
            </a:r>
            <a:r>
              <a:rPr lang="en" sz="1100">
                <a:highlight>
                  <a:srgbClr val="FFFFFF"/>
                </a:highlight>
                <a:latin typeface="Calibri"/>
                <a:ea typeface="Calibri"/>
                <a:cs typeface="Calibri"/>
                <a:sym typeface="Calibri"/>
              </a:rPr>
              <a:t>Lower than </a:t>
            </a:r>
            <a:r>
              <a:rPr b="1" lang="en" sz="1100">
                <a:highlight>
                  <a:srgbClr val="FFFFFF"/>
                </a:highlight>
                <a:latin typeface="Calibri"/>
                <a:ea typeface="Calibri"/>
                <a:cs typeface="Calibri"/>
                <a:sym typeface="Calibri"/>
              </a:rPr>
              <a:t>18°C</a:t>
            </a:r>
            <a:r>
              <a:rPr lang="en" sz="1100">
                <a:highlight>
                  <a:srgbClr val="FFFFFF"/>
                </a:highlight>
                <a:latin typeface="Calibri"/>
                <a:ea typeface="Calibri"/>
                <a:cs typeface="Calibri"/>
                <a:sym typeface="Calibri"/>
              </a:rPr>
              <a:t> can lead to discomfort, cold stress, and respiratory issues, while temperatures above </a:t>
            </a:r>
            <a:r>
              <a:rPr b="1" lang="en" sz="1100">
                <a:highlight>
                  <a:srgbClr val="FFFFFF"/>
                </a:highlight>
                <a:latin typeface="Calibri"/>
                <a:ea typeface="Calibri"/>
                <a:cs typeface="Calibri"/>
                <a:sym typeface="Calibri"/>
              </a:rPr>
              <a:t>28°C</a:t>
            </a:r>
            <a:r>
              <a:rPr lang="en" sz="1100">
                <a:highlight>
                  <a:srgbClr val="FFFFFF"/>
                </a:highlight>
                <a:latin typeface="Calibri"/>
                <a:ea typeface="Calibri"/>
                <a:cs typeface="Calibri"/>
                <a:sym typeface="Calibri"/>
              </a:rPr>
              <a:t> can increase the risk of heat-related illnesses and reduce cognitive performance. </a:t>
            </a:r>
            <a:endParaRPr sz="1100">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1F3763"/>
                </a:solidFill>
                <a:latin typeface="Calibri"/>
                <a:ea typeface="Calibri"/>
                <a:cs typeface="Calibri"/>
                <a:sym typeface="Calibri"/>
              </a:rPr>
              <a:t>Volatile Organic Compounds (VOCs)</a:t>
            </a:r>
            <a:r>
              <a:rPr lang="en" sz="1200">
                <a:solidFill>
                  <a:srgbClr val="1F3763"/>
                </a:solidFill>
                <a:latin typeface="Calibri"/>
                <a:ea typeface="Calibri"/>
                <a:cs typeface="Calibri"/>
                <a:sym typeface="Calibri"/>
              </a:rPr>
              <a:t> </a:t>
            </a:r>
            <a:endParaRPr sz="1200">
              <a:solidFill>
                <a:srgbClr val="1F3763"/>
              </a:solidFill>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Standard:</a:t>
            </a:r>
            <a:r>
              <a:rPr lang="en" sz="1100">
                <a:highlight>
                  <a:srgbClr val="FFFFFF"/>
                </a:highlight>
                <a:latin typeface="Calibri"/>
                <a:ea typeface="Calibri"/>
                <a:cs typeface="Calibri"/>
                <a:sym typeface="Calibri"/>
              </a:rPr>
              <a:t> The total concentration of VOCs should remain below </a:t>
            </a:r>
            <a:r>
              <a:rPr b="1" lang="en" sz="1100">
                <a:highlight>
                  <a:srgbClr val="FFFFFF"/>
                </a:highlight>
                <a:latin typeface="Calibri"/>
                <a:ea typeface="Calibri"/>
                <a:cs typeface="Calibri"/>
                <a:sym typeface="Calibri"/>
              </a:rPr>
              <a:t>0.56 mg/m³</a:t>
            </a:r>
            <a:r>
              <a:rPr lang="en" sz="1100">
                <a:highlight>
                  <a:srgbClr val="FFFFFF"/>
                </a:highlight>
                <a:latin typeface="Calibri"/>
                <a:ea typeface="Calibri"/>
                <a:cs typeface="Calibri"/>
                <a:sym typeface="Calibri"/>
              </a:rPr>
              <a:t>. </a:t>
            </a:r>
            <a:endParaRPr sz="1100">
              <a:highlight>
                <a:srgbClr val="FFFFFF"/>
              </a:highlight>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Effects of High VOCs:</a:t>
            </a:r>
            <a:r>
              <a:rPr lang="en" sz="1100">
                <a:highlight>
                  <a:srgbClr val="FFFFFF"/>
                </a:highlight>
                <a:latin typeface="Calibri"/>
                <a:ea typeface="Calibri"/>
                <a:cs typeface="Calibri"/>
                <a:sym typeface="Calibri"/>
              </a:rPr>
              <a:t> VOCs include chemicals like benzene, toluene, and formaldehyde, which can lead to short-term effects such as eye and respiratory irritation, and long-term exposure is linked to more severe health issues, including cancer. </a:t>
            </a:r>
            <a:endParaRPr sz="1100">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1F3763"/>
                </a:solidFill>
                <a:latin typeface="Calibri"/>
                <a:ea typeface="Calibri"/>
                <a:cs typeface="Calibri"/>
                <a:sym typeface="Calibri"/>
              </a:rPr>
              <a:t>PM10 (Particulate Matter, ≤10 micrometers)</a:t>
            </a:r>
            <a:r>
              <a:rPr lang="en" sz="1200">
                <a:solidFill>
                  <a:srgbClr val="1F3763"/>
                </a:solidFill>
                <a:latin typeface="Calibri"/>
                <a:ea typeface="Calibri"/>
                <a:cs typeface="Calibri"/>
                <a:sym typeface="Calibri"/>
              </a:rPr>
              <a:t> </a:t>
            </a:r>
            <a:endParaRPr sz="1200">
              <a:solidFill>
                <a:srgbClr val="1F3763"/>
              </a:solidFill>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Standard:</a:t>
            </a:r>
            <a:r>
              <a:rPr lang="en" sz="1100">
                <a:highlight>
                  <a:srgbClr val="FFFFFF"/>
                </a:highlight>
                <a:latin typeface="Calibri"/>
                <a:ea typeface="Calibri"/>
                <a:cs typeface="Calibri"/>
                <a:sym typeface="Calibri"/>
              </a:rPr>
              <a:t> Maximum allowable concentration of </a:t>
            </a:r>
            <a:r>
              <a:rPr b="1" lang="en" sz="1100">
                <a:highlight>
                  <a:srgbClr val="FFFFFF"/>
                </a:highlight>
                <a:latin typeface="Calibri"/>
                <a:ea typeface="Calibri"/>
                <a:cs typeface="Calibri"/>
                <a:sym typeface="Calibri"/>
              </a:rPr>
              <a:t>75 µg/m³</a:t>
            </a:r>
            <a:r>
              <a:rPr lang="en" sz="1100">
                <a:highlight>
                  <a:srgbClr val="FFFFFF"/>
                </a:highlight>
                <a:latin typeface="Calibri"/>
                <a:ea typeface="Calibri"/>
                <a:cs typeface="Calibri"/>
                <a:sym typeface="Calibri"/>
              </a:rPr>
              <a:t>. </a:t>
            </a:r>
            <a:endParaRPr sz="1100">
              <a:highlight>
                <a:srgbClr val="FFFFFF"/>
              </a:highlight>
              <a:latin typeface="Calibri"/>
              <a:ea typeface="Calibri"/>
              <a:cs typeface="Calibri"/>
              <a:sym typeface="Calibri"/>
            </a:endParaRPr>
          </a:p>
          <a:p>
            <a:pPr indent="-298450" lvl="0" marL="685800" rtl="0" algn="l">
              <a:lnSpc>
                <a:spcPct val="115000"/>
              </a:lnSpc>
              <a:spcBef>
                <a:spcPts val="0"/>
              </a:spcBef>
              <a:spcAft>
                <a:spcPts val="0"/>
              </a:spcAft>
              <a:buSzPts val="1100"/>
              <a:buFont typeface="Calibri"/>
              <a:buChar char="●"/>
            </a:pPr>
            <a:r>
              <a:rPr b="1" lang="en" sz="1100">
                <a:highlight>
                  <a:srgbClr val="FFFFFF"/>
                </a:highlight>
                <a:latin typeface="Calibri"/>
                <a:ea typeface="Calibri"/>
                <a:cs typeface="Calibri"/>
                <a:sym typeface="Calibri"/>
              </a:rPr>
              <a:t>Effects of High PM10:</a:t>
            </a:r>
            <a:r>
              <a:rPr lang="en" sz="1100">
                <a:highlight>
                  <a:srgbClr val="FFFFFF"/>
                </a:highlight>
                <a:latin typeface="Calibri"/>
                <a:ea typeface="Calibri"/>
                <a:cs typeface="Calibri"/>
                <a:sym typeface="Calibri"/>
              </a:rPr>
              <a:t> Inhalation of coarse particulate matter can cause respiratory irritation, coughing, and aggravate conditions like asthma. PM10 primarily affects the upper respiratory system. </a:t>
            </a:r>
            <a:endParaRPr sz="1100">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100">
              <a:highlight>
                <a:srgbClr val="FFFFFF"/>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153" name="Google Shape;153;p19"/>
          <p:cNvSpPr txBox="1"/>
          <p:nvPr/>
        </p:nvSpPr>
        <p:spPr>
          <a:xfrm>
            <a:off x="1075650" y="1181675"/>
            <a:ext cx="6992700" cy="33864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sz="1600">
                <a:solidFill>
                  <a:srgbClr val="212529"/>
                </a:solidFill>
                <a:highlight>
                  <a:schemeClr val="lt1"/>
                </a:highlight>
                <a:latin typeface="Roboto"/>
                <a:ea typeface="Roboto"/>
                <a:cs typeface="Roboto"/>
                <a:sym typeface="Roboto"/>
              </a:rPr>
              <a:t>PureSense is a compact, advanced device designed to provide users with a comprehensive understanding of air quality in their immediate environment. By detecting multiple parameters—including carbon dioxide (CO₂), particulate matter (PM), volatile organic compounds (VOCs), humidity, and temperature—PureSense delivers an in-depth picture of indoor air quality. </a:t>
            </a:r>
            <a:endParaRPr sz="1600">
              <a:solidFill>
                <a:srgbClr val="212529"/>
              </a:solidFill>
              <a:highlight>
                <a:schemeClr val="lt1"/>
              </a:highlight>
              <a:latin typeface="Roboto"/>
              <a:ea typeface="Roboto"/>
              <a:cs typeface="Roboto"/>
              <a:sym typeface="Roboto"/>
            </a:endParaRPr>
          </a:p>
          <a:p>
            <a:pPr indent="457200" lvl="0" marL="0" rtl="0" algn="just">
              <a:spcBef>
                <a:spcPts val="0"/>
              </a:spcBef>
              <a:spcAft>
                <a:spcPts val="0"/>
              </a:spcAft>
              <a:buNone/>
            </a:pPr>
            <a:r>
              <a:t/>
            </a:r>
            <a:endParaRPr sz="1600">
              <a:solidFill>
                <a:srgbClr val="212529"/>
              </a:solidFill>
              <a:highlight>
                <a:schemeClr val="lt1"/>
              </a:highlight>
              <a:latin typeface="Roboto"/>
              <a:ea typeface="Roboto"/>
              <a:cs typeface="Roboto"/>
              <a:sym typeface="Roboto"/>
            </a:endParaRPr>
          </a:p>
          <a:p>
            <a:pPr indent="457200" lvl="0" marL="0" rtl="0" algn="just">
              <a:spcBef>
                <a:spcPts val="0"/>
              </a:spcBef>
              <a:spcAft>
                <a:spcPts val="0"/>
              </a:spcAft>
              <a:buNone/>
            </a:pPr>
            <a:r>
              <a:rPr lang="en" sz="1600">
                <a:solidFill>
                  <a:srgbClr val="212529"/>
                </a:solidFill>
                <a:highlight>
                  <a:schemeClr val="lt1"/>
                </a:highlight>
                <a:latin typeface="Roboto"/>
                <a:ea typeface="Roboto"/>
                <a:cs typeface="Roboto"/>
                <a:sym typeface="Roboto"/>
              </a:rPr>
              <a:t>It allows users to assess and respond to air pollution risks in real-time, taking action to protect their health and well-being. Unlike simpler devices that focus on one or two pollutants, PureSense empowers users with precise, actionable insights into a broad spectrum of air contaminants and environmental factors, helping them to maintain a cleaner, safer, and healthier living space.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a:blip r:embed="rId3">
            <a:alphaModFix/>
          </a:blip>
          <a:stretch>
            <a:fillRect/>
          </a:stretch>
        </p:blipFill>
        <p:spPr>
          <a:xfrm>
            <a:off x="0" y="0"/>
            <a:ext cx="9144000" cy="5143504"/>
          </a:xfrm>
          <a:prstGeom prst="rect">
            <a:avLst/>
          </a:prstGeom>
          <a:noFill/>
          <a:ln>
            <a:noFill/>
          </a:ln>
        </p:spPr>
      </p:pic>
      <p:sp>
        <p:nvSpPr>
          <p:cNvPr id="159" name="Google Shape;159;p20"/>
          <p:cNvSpPr txBox="1"/>
          <p:nvPr>
            <p:ph type="title"/>
          </p:nvPr>
        </p:nvSpPr>
        <p:spPr>
          <a:xfrm>
            <a:off x="3011600" y="2336625"/>
            <a:ext cx="8520600" cy="60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CCCCCC"/>
                </a:solidFill>
              </a:rPr>
              <a:t>Hardware</a:t>
            </a:r>
            <a:endParaRPr sz="4000">
              <a:solidFill>
                <a:srgbClr val="CCCC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1"/>
          <p:cNvPicPr preferRelativeResize="0"/>
          <p:nvPr/>
        </p:nvPicPr>
        <p:blipFill>
          <a:blip r:embed="rId3">
            <a:alphaModFix/>
          </a:blip>
          <a:stretch>
            <a:fillRect/>
          </a:stretch>
        </p:blipFill>
        <p:spPr>
          <a:xfrm>
            <a:off x="0" y="-5"/>
            <a:ext cx="9144000" cy="51435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